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309" r:id="rId3"/>
    <p:sldId id="258" r:id="rId4"/>
    <p:sldId id="305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9" r:id="rId15"/>
    <p:sldId id="306" r:id="rId16"/>
    <p:sldId id="310" r:id="rId17"/>
    <p:sldId id="308" r:id="rId18"/>
    <p:sldId id="268" r:id="rId19"/>
    <p:sldId id="270" r:id="rId20"/>
    <p:sldId id="311" r:id="rId21"/>
    <p:sldId id="272" r:id="rId22"/>
    <p:sldId id="271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2" r:id="rId32"/>
    <p:sldId id="283" r:id="rId33"/>
    <p:sldId id="281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3300"/>
    <a:srgbClr val="99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Research\Recommendation%20Confidence\Workshop%20Invited%20Talk\Chart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D:\Research\Recommendation%20Confidence\Data\data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D:\Research\Recommendation%20Confidence\Workshop%20Invited%20Talk\Chart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D:\Research\Recommendation%20Confidence\Workshop%20Invited%20Talk\Chart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D:\Research\Recommendation%20Confidence\Data\data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D:\Research\Recommendation%20Confidence\Data\data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file:///D:\Teaching\projects\Yan%20+%20Baruch\results%20survy%20Original%20ALL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file:///D:\Teaching\projects\Yan%20+%20Baruch\results%20survy%20Original%20ALL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D:\Teaching\projects\Yan%20+%20Baruch\results%20survy%20Original%20AL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Research\Recommendation%20Confidence\ParseResults\ParsedResults.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D:\Research\Recommendation%20Confidence\ParseResults\ParsedResults.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D:\Research\Recommendation%20Confidence\ParseResults\ParsedResults.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D:\Research\Recommendation%20Confidence\ParseResults\ParsedResults.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esearch\Recommendation%20Confidence\Data\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esearch\Recommendation%20Confidence\Data\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esearch\Recommendation%20Confidence\Data\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esearch\Recommendation%20Confidence\Data\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UI Papers in RecSys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 papers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גיליון1!$A$2:$A$7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16</c:v>
                </c:pt>
                <c:pt idx="1">
                  <c:v>38</c:v>
                </c:pt>
                <c:pt idx="2">
                  <c:v>80</c:v>
                </c:pt>
                <c:pt idx="3">
                  <c:v>25</c:v>
                </c:pt>
                <c:pt idx="4">
                  <c:v>22</c:v>
                </c:pt>
                <c:pt idx="5">
                  <c:v>24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UI papers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גיליון1!$A$2:$A$7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גיליון1!$C$2:$C$7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8950016"/>
        <c:axId val="255508480"/>
      </c:barChart>
      <c:catAx>
        <c:axId val="22895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508480"/>
        <c:crosses val="autoZero"/>
        <c:auto val="1"/>
        <c:lblAlgn val="ctr"/>
        <c:lblOffset val="100"/>
        <c:noMultiLvlLbl val="0"/>
      </c:catAx>
      <c:valAx>
        <c:axId val="25550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950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Tags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Sheet2!$N$14</c:f>
              <c:strCache>
                <c:ptCount val="1"/>
                <c:pt idx="0">
                  <c:v>Bars+Fuel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Sheet2!$O$13:$P$13</c:f>
              <c:strCache>
                <c:ptCount val="2"/>
                <c:pt idx="0">
                  <c:v>relevant</c:v>
                </c:pt>
                <c:pt idx="1">
                  <c:v>Not relevant</c:v>
                </c:pt>
              </c:strCache>
            </c:strRef>
          </c:cat>
          <c:val>
            <c:numRef>
              <c:f>Sheet2!$O$14:$P$14</c:f>
              <c:numCache>
                <c:formatCode>General</c:formatCode>
                <c:ptCount val="2"/>
                <c:pt idx="0">
                  <c:v>0.17</c:v>
                </c:pt>
                <c:pt idx="1">
                  <c:v>0.41</c:v>
                </c:pt>
              </c:numCache>
            </c:numRef>
          </c:val>
        </c:ser>
        <c:ser>
          <c:idx val="1"/>
          <c:order val="1"/>
          <c:tx>
            <c:strRef>
              <c:f>Sheet2!$N$15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Sheet2!$O$13:$P$13</c:f>
              <c:strCache>
                <c:ptCount val="2"/>
                <c:pt idx="0">
                  <c:v>relevant</c:v>
                </c:pt>
                <c:pt idx="1">
                  <c:v>Not relevant</c:v>
                </c:pt>
              </c:strCache>
            </c:strRef>
          </c:cat>
          <c:val>
            <c:numRef>
              <c:f>Sheet2!$O$15:$P$15</c:f>
              <c:numCache>
                <c:formatCode>General</c:formatCode>
                <c:ptCount val="2"/>
                <c:pt idx="0">
                  <c:v>0.28000000000000003</c:v>
                </c:pt>
                <c:pt idx="1">
                  <c:v>0.38</c:v>
                </c:pt>
              </c:numCache>
            </c:numRef>
          </c:val>
        </c:ser>
        <c:ser>
          <c:idx val="2"/>
          <c:order val="2"/>
          <c:tx>
            <c:strRef>
              <c:f>Sheet2!$N$16</c:f>
              <c:strCache>
                <c:ptCount val="1"/>
                <c:pt idx="0">
                  <c:v>Stars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strRef>
              <c:f>Sheet2!$O$13:$P$13</c:f>
              <c:strCache>
                <c:ptCount val="2"/>
                <c:pt idx="0">
                  <c:v>relevant</c:v>
                </c:pt>
                <c:pt idx="1">
                  <c:v>Not relevant</c:v>
                </c:pt>
              </c:strCache>
            </c:strRef>
          </c:cat>
          <c:val>
            <c:numRef>
              <c:f>Sheet2!$O$16:$P$16</c:f>
              <c:numCache>
                <c:formatCode>General</c:formatCode>
                <c:ptCount val="2"/>
                <c:pt idx="0">
                  <c:v>0.56000000000000005</c:v>
                </c:pt>
                <c:pt idx="1">
                  <c:v>0.39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308160"/>
        <c:axId val="228705408"/>
      </c:barChart>
      <c:catAx>
        <c:axId val="25730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05408"/>
        <c:crosses val="autoZero"/>
        <c:auto val="1"/>
        <c:lblAlgn val="ctr"/>
        <c:lblOffset val="100"/>
        <c:noMultiLvlLbl val="0"/>
      </c:catAx>
      <c:valAx>
        <c:axId val="22870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30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User ratings for non-relevant items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High confidence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Don't know</c:v>
                </c:pt>
                <c:pt idx="1">
                  <c:v>Relevant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0.09</c:v>
                </c:pt>
                <c:pt idx="1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Low confidence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Don't know</c:v>
                </c:pt>
                <c:pt idx="1">
                  <c:v>Relevant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0.13</c:v>
                </c:pt>
                <c:pt idx="1">
                  <c:v>8.3000000000000004E-2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 confidence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Don't know</c:v>
                </c:pt>
                <c:pt idx="1">
                  <c:v>Relevant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0.125</c:v>
                </c:pt>
                <c:pt idx="1">
                  <c:v>8.1000000000000003E-2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651200"/>
        <c:axId val="228707712"/>
      </c:barChart>
      <c:catAx>
        <c:axId val="25765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07712"/>
        <c:crosses val="autoZero"/>
        <c:auto val="1"/>
        <c:lblAlgn val="ctr"/>
        <c:lblOffset val="100"/>
        <c:noMultiLvlLbl val="0"/>
      </c:catAx>
      <c:valAx>
        <c:axId val="228707712"/>
        <c:scaling>
          <c:orientation val="minMax"/>
          <c:max val="0.14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65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User ratings for non-relevant items with a high confidence display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Group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Sheet1!$A$7:$A$9</c:f>
              <c:strCache>
                <c:ptCount val="3"/>
                <c:pt idx="0">
                  <c:v>Not relevant</c:v>
                </c:pt>
                <c:pt idx="1">
                  <c:v>Somewhat relevant</c:v>
                </c:pt>
                <c:pt idx="2">
                  <c:v>Relevant</c:v>
                </c:pt>
              </c:strCache>
            </c:strRef>
          </c:cat>
          <c:val>
            <c:numRef>
              <c:f>Sheet1!$B$7:$B$9</c:f>
              <c:numCache>
                <c:formatCode>General</c:formatCode>
                <c:ptCount val="3"/>
                <c:pt idx="0">
                  <c:v>0.4</c:v>
                </c:pt>
                <c:pt idx="1">
                  <c:v>0.31</c:v>
                </c:pt>
                <c:pt idx="2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Group 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Sheet1!$A$7:$A$9</c:f>
              <c:strCache>
                <c:ptCount val="3"/>
                <c:pt idx="0">
                  <c:v>Not relevant</c:v>
                </c:pt>
                <c:pt idx="1">
                  <c:v>Somewhat relevant</c:v>
                </c:pt>
                <c:pt idx="2">
                  <c:v>Relevant</c:v>
                </c:pt>
              </c:strCache>
            </c:strRef>
          </c:cat>
          <c:val>
            <c:numRef>
              <c:f>Sheet1!$C$7:$C$9</c:f>
              <c:numCache>
                <c:formatCode>General</c:formatCode>
                <c:ptCount val="3"/>
                <c:pt idx="0">
                  <c:v>0.57999999999999996</c:v>
                </c:pt>
                <c:pt idx="1">
                  <c:v>0.20499999999999999</c:v>
                </c:pt>
                <c:pt idx="2">
                  <c:v>0.105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652224"/>
        <c:axId val="228710016"/>
      </c:barChart>
      <c:catAx>
        <c:axId val="25765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10016"/>
        <c:crosses val="autoZero"/>
        <c:auto val="1"/>
        <c:lblAlgn val="ctr"/>
        <c:lblOffset val="100"/>
        <c:noMultiLvlLbl val="0"/>
      </c:catAx>
      <c:valAx>
        <c:axId val="22871001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65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Bars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Sheet12!$J$3:$J$5</c:f>
                <c:numCache>
                  <c:formatCode>General</c:formatCode>
                  <c:ptCount val="3"/>
                  <c:pt idx="0">
                    <c:v>6.3113065208401972E-2</c:v>
                  </c:pt>
                  <c:pt idx="1">
                    <c:v>4.8482770135379022E-2</c:v>
                  </c:pt>
                  <c:pt idx="2">
                    <c:v>4.648548160447518E-2</c:v>
                  </c:pt>
                </c:numCache>
              </c:numRef>
            </c:plus>
            <c:minus>
              <c:numRef>
                <c:f>Sheet12!$J$3:$J$5</c:f>
                <c:numCache>
                  <c:formatCode>General</c:formatCode>
                  <c:ptCount val="3"/>
                  <c:pt idx="0">
                    <c:v>6.3113065208401972E-2</c:v>
                  </c:pt>
                  <c:pt idx="1">
                    <c:v>4.8482770135379022E-2</c:v>
                  </c:pt>
                  <c:pt idx="2">
                    <c:v>4.648548160447518E-2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Sheet12!$H$3:$H$5</c:f>
              <c:strCache>
                <c:ptCount val="3"/>
                <c:pt idx="0">
                  <c:v>Yes</c:v>
                </c:pt>
                <c:pt idx="1">
                  <c:v>Somewhat</c:v>
                </c:pt>
                <c:pt idx="2">
                  <c:v>No</c:v>
                </c:pt>
              </c:strCache>
            </c:strRef>
          </c:cat>
          <c:val>
            <c:numRef>
              <c:f>Sheet12!$I$3:$I$5</c:f>
              <c:numCache>
                <c:formatCode>General</c:formatCode>
                <c:ptCount val="3"/>
                <c:pt idx="0">
                  <c:v>0.79</c:v>
                </c:pt>
                <c:pt idx="1">
                  <c:v>0.11</c:v>
                </c:pt>
                <c:pt idx="2">
                  <c:v>0.1</c:v>
                </c:pt>
              </c:numCache>
            </c:numRef>
          </c:val>
        </c:ser>
        <c:ser>
          <c:idx val="1"/>
          <c:order val="1"/>
          <c:tx>
            <c:v>Fuel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Sheet12!$J$5:$J$7</c:f>
                <c:numCache>
                  <c:formatCode>General</c:formatCode>
                  <c:ptCount val="3"/>
                  <c:pt idx="0">
                    <c:v>4.648548160447518E-2</c:v>
                  </c:pt>
                  <c:pt idx="1">
                    <c:v>7.6477683019296541E-2</c:v>
                  </c:pt>
                  <c:pt idx="2">
                    <c:v>6.9573098249251494E-2</c:v>
                  </c:pt>
                </c:numCache>
              </c:numRef>
            </c:plus>
            <c:minus>
              <c:numRef>
                <c:f>Sheet12!$J$5:$J$7</c:f>
                <c:numCache>
                  <c:formatCode>General</c:formatCode>
                  <c:ptCount val="3"/>
                  <c:pt idx="0">
                    <c:v>4.648548160447518E-2</c:v>
                  </c:pt>
                  <c:pt idx="1">
                    <c:v>7.6477683019296541E-2</c:v>
                  </c:pt>
                  <c:pt idx="2">
                    <c:v>6.9573098249251494E-2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val>
            <c:numRef>
              <c:f>Sheet12!$I$6:$I$8</c:f>
              <c:numCache>
                <c:formatCode>General</c:formatCode>
                <c:ptCount val="3"/>
                <c:pt idx="0">
                  <c:v>0.57999999999999996</c:v>
                </c:pt>
                <c:pt idx="1">
                  <c:v>0.28000000000000003</c:v>
                </c:pt>
                <c:pt idx="2">
                  <c:v>0.14000000000000001</c:v>
                </c:pt>
              </c:numCache>
            </c:numRef>
          </c:val>
        </c:ser>
        <c:ser>
          <c:idx val="2"/>
          <c:order val="2"/>
          <c:tx>
            <c:v>Stars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Sheet12!$J$9:$J$11</c:f>
                <c:numCache>
                  <c:formatCode>General</c:formatCode>
                  <c:ptCount val="3"/>
                  <c:pt idx="0">
                    <c:v>7.591047358566537E-2</c:v>
                  </c:pt>
                  <c:pt idx="1">
                    <c:v>7.3907205332091941E-2</c:v>
                  </c:pt>
                  <c:pt idx="2">
                    <c:v>6.7096013294382847E-2</c:v>
                  </c:pt>
                </c:numCache>
              </c:numRef>
            </c:plus>
            <c:minus>
              <c:numRef>
                <c:f>Sheet12!$J$9:$J$11</c:f>
                <c:numCache>
                  <c:formatCode>General</c:formatCode>
                  <c:ptCount val="3"/>
                  <c:pt idx="0">
                    <c:v>7.591047358566537E-2</c:v>
                  </c:pt>
                  <c:pt idx="1">
                    <c:v>7.3907205332091941E-2</c:v>
                  </c:pt>
                  <c:pt idx="2">
                    <c:v>6.7096013294382847E-2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val>
            <c:numRef>
              <c:f>Sheet12!$I$9:$I$11</c:f>
              <c:numCache>
                <c:formatCode>General</c:formatCode>
                <c:ptCount val="3"/>
                <c:pt idx="0">
                  <c:v>0.4</c:v>
                </c:pt>
                <c:pt idx="1">
                  <c:v>0.35</c:v>
                </c:pt>
                <c:pt idx="2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204160"/>
        <c:axId val="228711744"/>
      </c:barChart>
      <c:catAx>
        <c:axId val="25820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11744"/>
        <c:crosses val="autoZero"/>
        <c:auto val="1"/>
        <c:lblAlgn val="ctr"/>
        <c:lblOffset val="100"/>
        <c:noMultiLvlLbl val="0"/>
      </c:catAx>
      <c:valAx>
        <c:axId val="22871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20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prstDash val="solid"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</a:rPr>
              <a:t>Requests for explanations</a:t>
            </a:r>
            <a:endParaRPr lang="en-US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67478436776779"/>
          <c:y val="0.22764610905862293"/>
          <c:w val="0.54409996066766586"/>
          <c:h val="0.65212619280867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70000"/>
                      <a:satMod val="150000"/>
                    </a:schemeClr>
                  </a:gs>
                  <a:gs pos="34000">
                    <a:schemeClr val="accent2">
                      <a:shade val="70000"/>
                      <a:satMod val="140000"/>
                    </a:schemeClr>
                  </a:gs>
                  <a:gs pos="70000">
                    <a:schemeClr val="accent2">
                      <a:tint val="100000"/>
                      <a:shade val="90000"/>
                      <a:satMod val="140000"/>
                    </a:schemeClr>
                  </a:gs>
                  <a:gs pos="100000">
                    <a:schemeClr val="accent2">
                      <a:tint val="100000"/>
                      <a:shade val="100000"/>
                      <a:sat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rgbClr r="0" g="0" b="0">
                    <a:shade val="30000"/>
                    <a:satMod val="130000"/>
                  </a:scrgbClr>
                </a:contourClr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70000"/>
                      <a:satMod val="150000"/>
                    </a:schemeClr>
                  </a:gs>
                  <a:gs pos="34000">
                    <a:schemeClr val="accent4">
                      <a:shade val="70000"/>
                      <a:satMod val="140000"/>
                    </a:schemeClr>
                  </a:gs>
                  <a:gs pos="70000">
                    <a:schemeClr val="accent4">
                      <a:tint val="100000"/>
                      <a:shade val="90000"/>
                      <a:satMod val="140000"/>
                    </a:schemeClr>
                  </a:gs>
                  <a:gs pos="100000">
                    <a:schemeClr val="accent4">
                      <a:tint val="100000"/>
                      <a:shade val="100000"/>
                      <a:sat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rgbClr r="0" g="0" b="0">
                    <a:shade val="30000"/>
                    <a:satMod val="130000"/>
                  </a:scrgbClr>
                </a:contourClr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70000"/>
                      <a:satMod val="150000"/>
                    </a:schemeClr>
                  </a:gs>
                  <a:gs pos="34000">
                    <a:schemeClr val="accent6">
                      <a:shade val="70000"/>
                      <a:satMod val="140000"/>
                    </a:schemeClr>
                  </a:gs>
                  <a:gs pos="70000">
                    <a:schemeClr val="accent6">
                      <a:tint val="100000"/>
                      <a:shade val="90000"/>
                      <a:satMod val="140000"/>
                    </a:schemeClr>
                  </a:gs>
                  <a:gs pos="100000">
                    <a:schemeClr val="accent6">
                      <a:tint val="100000"/>
                      <a:shade val="100000"/>
                      <a:sat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rgbClr r="0" g="0" b="0">
                    <a:shade val="30000"/>
                    <a:satMod val="130000"/>
                  </a:scrgbClr>
                </a:contourClr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70000"/>
                      <a:satMod val="150000"/>
                    </a:schemeClr>
                  </a:gs>
                  <a:gs pos="34000">
                    <a:schemeClr val="accent2">
                      <a:lumMod val="60000"/>
                      <a:shade val="70000"/>
                      <a:satMod val="140000"/>
                    </a:schemeClr>
                  </a:gs>
                  <a:gs pos="70000">
                    <a:schemeClr val="accent2">
                      <a:lumMod val="60000"/>
                      <a:tint val="100000"/>
                      <a:shade val="90000"/>
                      <a:satMod val="140000"/>
                    </a:schemeClr>
                  </a:gs>
                  <a:gs pos="100000">
                    <a:schemeClr val="accent2">
                      <a:lumMod val="60000"/>
                      <a:tint val="100000"/>
                      <a:shade val="100000"/>
                      <a:sat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rgbClr r="0" g="0" b="0">
                    <a:shade val="30000"/>
                    <a:satMod val="130000"/>
                  </a:scrgbClr>
                </a:contourClr>
              </a:sp3d>
            </c:spPr>
          </c:dPt>
          <c:dLbls>
            <c:dLbl>
              <c:idx val="0"/>
              <c:layout>
                <c:manualLayout>
                  <c:x val="-0.23981600612298345"/>
                  <c:y val="3.96341297677535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851317544157558E-2"/>
                  <c:y val="-0.163501361685416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13568008098852"/>
                      <c:h val="0.1324788650629512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0868797171811515"/>
                  <c:y val="-3.18251280048321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571853185106597"/>
                  <c:y val="0.164884256739595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Sheet12!$G$16:$G$19</c:f>
              <c:strCache>
                <c:ptCount val="4"/>
                <c:pt idx="0">
                  <c:v>Stars</c:v>
                </c:pt>
                <c:pt idx="1">
                  <c:v>Bars</c:v>
                </c:pt>
                <c:pt idx="2">
                  <c:v>Fuel</c:v>
                </c:pt>
                <c:pt idx="3">
                  <c:v>None</c:v>
                </c:pt>
              </c:strCache>
            </c:strRef>
          </c:cat>
          <c:val>
            <c:numRef>
              <c:f>Sheet12!$I$16:$I$19</c:f>
              <c:numCache>
                <c:formatCode>0%</c:formatCode>
                <c:ptCount val="4"/>
                <c:pt idx="0">
                  <c:v>0.42</c:v>
                </c:pt>
                <c:pt idx="1">
                  <c:v>0.19</c:v>
                </c:pt>
                <c:pt idx="2">
                  <c:v>0.24</c:v>
                </c:pt>
                <c:pt idx="3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Rightwrong!$J$9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Rightwrong!$K$8:$M$8</c:f>
              <c:strCache>
                <c:ptCount val="3"/>
                <c:pt idx="0">
                  <c:v>Correct</c:v>
                </c:pt>
                <c:pt idx="1">
                  <c:v>Incorrect</c:v>
                </c:pt>
                <c:pt idx="2">
                  <c:v>Don't know</c:v>
                </c:pt>
              </c:strCache>
            </c:strRef>
          </c:cat>
          <c:val>
            <c:numRef>
              <c:f>Rightwrong!$K$9:$M$9</c:f>
              <c:numCache>
                <c:formatCode>General</c:formatCode>
                <c:ptCount val="3"/>
                <c:pt idx="0">
                  <c:v>0.67045454545454541</c:v>
                </c:pt>
                <c:pt idx="1">
                  <c:v>0.20454545454545456</c:v>
                </c:pt>
                <c:pt idx="2">
                  <c:v>0.125</c:v>
                </c:pt>
              </c:numCache>
            </c:numRef>
          </c:val>
        </c:ser>
        <c:ser>
          <c:idx val="1"/>
          <c:order val="1"/>
          <c:tx>
            <c:strRef>
              <c:f>Rightwrong!$J$10</c:f>
              <c:strCache>
                <c:ptCount val="1"/>
                <c:pt idx="0">
                  <c:v>numeric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Rightwrong!$K$8:$M$8</c:f>
              <c:strCache>
                <c:ptCount val="3"/>
                <c:pt idx="0">
                  <c:v>Correct</c:v>
                </c:pt>
                <c:pt idx="1">
                  <c:v>Incorrect</c:v>
                </c:pt>
                <c:pt idx="2">
                  <c:v>Don't know</c:v>
                </c:pt>
              </c:strCache>
            </c:strRef>
          </c:cat>
          <c:val>
            <c:numRef>
              <c:f>Rightwrong!$K$10:$M$10</c:f>
              <c:numCache>
                <c:formatCode>General</c:formatCode>
                <c:ptCount val="3"/>
                <c:pt idx="0">
                  <c:v>0.50961538461538458</c:v>
                </c:pt>
                <c:pt idx="1">
                  <c:v>0.28846153846153844</c:v>
                </c:pt>
                <c:pt idx="2">
                  <c:v>0.20192307692307693</c:v>
                </c:pt>
              </c:numCache>
            </c:numRef>
          </c:val>
        </c:ser>
        <c:ser>
          <c:idx val="2"/>
          <c:order val="2"/>
          <c:tx>
            <c:strRef>
              <c:f>Rightwrong!$J$11</c:f>
              <c:strCache>
                <c:ptCount val="1"/>
                <c:pt idx="0">
                  <c:v>graphical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Rightwrong!$K$8:$M$8</c:f>
              <c:strCache>
                <c:ptCount val="3"/>
                <c:pt idx="0">
                  <c:v>Correct</c:v>
                </c:pt>
                <c:pt idx="1">
                  <c:v>Incorrect</c:v>
                </c:pt>
                <c:pt idx="2">
                  <c:v>Don't know</c:v>
                </c:pt>
              </c:strCache>
            </c:strRef>
          </c:cat>
          <c:val>
            <c:numRef>
              <c:f>Rightwrong!$K$11:$M$11</c:f>
              <c:numCache>
                <c:formatCode>General</c:formatCode>
                <c:ptCount val="3"/>
                <c:pt idx="0">
                  <c:v>0.60256410256410253</c:v>
                </c:pt>
                <c:pt idx="1">
                  <c:v>0.25961538461538464</c:v>
                </c:pt>
                <c:pt idx="2">
                  <c:v>0.13782051282051283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020800"/>
        <c:axId val="261680512"/>
      </c:barChart>
      <c:catAx>
        <c:axId val="259020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80512"/>
        <c:crosses val="autoZero"/>
        <c:auto val="1"/>
        <c:lblAlgn val="ctr"/>
        <c:lblOffset val="100"/>
        <c:noMultiLvlLbl val="0"/>
      </c:catAx>
      <c:valAx>
        <c:axId val="26168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02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Helpful!$I$2</c:f>
              <c:strCache>
                <c:ptCount val="1"/>
                <c:pt idx="0">
                  <c:v>Graphical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Helpful!$H$3:$H$7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Helpful!$I$3:$I$7</c:f>
              <c:numCache>
                <c:formatCode>General</c:formatCode>
                <c:ptCount val="5"/>
                <c:pt idx="0">
                  <c:v>3</c:v>
                </c:pt>
                <c:pt idx="1">
                  <c:v>13</c:v>
                </c:pt>
                <c:pt idx="2">
                  <c:v>21</c:v>
                </c:pt>
                <c:pt idx="3">
                  <c:v>26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Helpful!$J$2</c:f>
              <c:strCache>
                <c:ptCount val="1"/>
                <c:pt idx="0">
                  <c:v>Numeric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Helpful!$H$3:$H$7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Helpful!$J$3:$J$7</c:f>
              <c:numCache>
                <c:formatCode>General</c:formatCode>
                <c:ptCount val="5"/>
                <c:pt idx="0">
                  <c:v>29</c:v>
                </c:pt>
                <c:pt idx="1">
                  <c:v>18</c:v>
                </c:pt>
                <c:pt idx="2">
                  <c:v>11</c:v>
                </c:pt>
                <c:pt idx="3">
                  <c:v>9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221504"/>
        <c:axId val="261683392"/>
      </c:barChart>
      <c:catAx>
        <c:axId val="25922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83392"/>
        <c:crosses val="autoZero"/>
        <c:auto val="1"/>
        <c:lblAlgn val="ctr"/>
        <c:lblOffset val="100"/>
        <c:noMultiLvlLbl val="0"/>
      </c:catAx>
      <c:valAx>
        <c:axId val="261683392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22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'Index click'!$AE$17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'Index click'!$AF$17:$AO$17</c:f>
              <c:numCache>
                <c:formatCode>General</c:formatCode>
                <c:ptCount val="10"/>
                <c:pt idx="0">
                  <c:v>0.68421052631578949</c:v>
                </c:pt>
                <c:pt idx="1">
                  <c:v>0.2982456140350877</c:v>
                </c:pt>
                <c:pt idx="2">
                  <c:v>1.7543859649122806E-2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"/>
          <c:order val="1"/>
          <c:tx>
            <c:strRef>
              <c:f>'Index click'!$AE$18</c:f>
              <c:strCache>
                <c:ptCount val="1"/>
                <c:pt idx="0">
                  <c:v>Numeric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'Index click'!$AF$18:$AO$18</c:f>
              <c:numCache>
                <c:formatCode>General</c:formatCode>
                <c:ptCount val="10"/>
                <c:pt idx="0">
                  <c:v>0.59615384615384615</c:v>
                </c:pt>
                <c:pt idx="1">
                  <c:v>0.15384615384615385</c:v>
                </c:pt>
                <c:pt idx="2">
                  <c:v>0.11538461538461539</c:v>
                </c:pt>
                <c:pt idx="3">
                  <c:v>5.7692307692307696E-2</c:v>
                </c:pt>
                <c:pt idx="4">
                  <c:v>3.8461538461538464E-2</c:v>
                </c:pt>
                <c:pt idx="5">
                  <c:v>0</c:v>
                </c:pt>
                <c:pt idx="6">
                  <c:v>0</c:v>
                </c:pt>
                <c:pt idx="7">
                  <c:v>1.9230769230769232E-2</c:v>
                </c:pt>
                <c:pt idx="8">
                  <c:v>1.9230769230769232E-2</c:v>
                </c:pt>
                <c:pt idx="9">
                  <c:v>0</c:v>
                </c:pt>
              </c:numCache>
            </c:numRef>
          </c:val>
        </c:ser>
        <c:ser>
          <c:idx val="4"/>
          <c:order val="2"/>
          <c:tx>
            <c:strRef>
              <c:f>'Index click'!$AE$20</c:f>
              <c:strCache>
                <c:ptCount val="1"/>
                <c:pt idx="0">
                  <c:v>Graphical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'Index click'!$AF$20:$AO$20</c:f>
              <c:numCache>
                <c:formatCode>General</c:formatCode>
                <c:ptCount val="10"/>
                <c:pt idx="0">
                  <c:v>0.43333333333333335</c:v>
                </c:pt>
                <c:pt idx="1">
                  <c:v>0.21428571428571427</c:v>
                </c:pt>
                <c:pt idx="2">
                  <c:v>0.14761904761904762</c:v>
                </c:pt>
                <c:pt idx="3">
                  <c:v>7.6190476190476197E-2</c:v>
                </c:pt>
                <c:pt idx="4">
                  <c:v>2.3809523809523808E-2</c:v>
                </c:pt>
                <c:pt idx="5">
                  <c:v>1.4285714285714285E-2</c:v>
                </c:pt>
                <c:pt idx="6">
                  <c:v>9.5238095238095247E-3</c:v>
                </c:pt>
                <c:pt idx="7">
                  <c:v>1.9047619047619049E-2</c:v>
                </c:pt>
                <c:pt idx="8">
                  <c:v>2.3809523809523808E-2</c:v>
                </c:pt>
                <c:pt idx="9">
                  <c:v>3.8095238095238099E-2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409408"/>
        <c:axId val="261681664"/>
      </c:barChart>
      <c:catAx>
        <c:axId val="2594094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81664"/>
        <c:crosses val="autoZero"/>
        <c:auto val="1"/>
        <c:lblAlgn val="ctr"/>
        <c:lblOffset val="100"/>
        <c:noMultiLvlLbl val="0"/>
      </c:catAx>
      <c:valAx>
        <c:axId val="26168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40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Sheet3!$M$2:$M$12</c:f>
                <c:numCache>
                  <c:formatCode>General</c:formatCode>
                  <c:ptCount val="11"/>
                  <c:pt idx="0">
                    <c:v>6.921514770837188E-2</c:v>
                  </c:pt>
                  <c:pt idx="1">
                    <c:v>7.3030931420909856E-2</c:v>
                  </c:pt>
                  <c:pt idx="2">
                    <c:v>8.1771909771689466E-2</c:v>
                  </c:pt>
                  <c:pt idx="3">
                    <c:v>8.5786869468352053E-2</c:v>
                  </c:pt>
                  <c:pt idx="4">
                    <c:v>8.66967440624761E-2</c:v>
                  </c:pt>
                  <c:pt idx="5">
                    <c:v>8.6849651666958919E-2</c:v>
                  </c:pt>
                  <c:pt idx="6">
                    <c:v>8.8505004241918803E-2</c:v>
                  </c:pt>
                  <c:pt idx="7">
                    <c:v>8.8505004241918803E-2</c:v>
                  </c:pt>
                  <c:pt idx="8">
                    <c:v>9.0090074019476066E-2</c:v>
                  </c:pt>
                  <c:pt idx="9">
                    <c:v>9.0758299705962095E-2</c:v>
                  </c:pt>
                  <c:pt idx="10">
                    <c:v>8.616218668182174E-2</c:v>
                  </c:pt>
                </c:numCache>
              </c:numRef>
            </c:plus>
            <c:minus>
              <c:numRef>
                <c:f>Sheet3!$M$2:$M$12</c:f>
                <c:numCache>
                  <c:formatCode>General</c:formatCode>
                  <c:ptCount val="11"/>
                  <c:pt idx="0">
                    <c:v>6.921514770837188E-2</c:v>
                  </c:pt>
                  <c:pt idx="1">
                    <c:v>7.3030931420909856E-2</c:v>
                  </c:pt>
                  <c:pt idx="2">
                    <c:v>8.1771909771689466E-2</c:v>
                  </c:pt>
                  <c:pt idx="3">
                    <c:v>8.5786869468352053E-2</c:v>
                  </c:pt>
                  <c:pt idx="4">
                    <c:v>8.66967440624761E-2</c:v>
                  </c:pt>
                  <c:pt idx="5">
                    <c:v>8.6849651666958919E-2</c:v>
                  </c:pt>
                  <c:pt idx="6">
                    <c:v>8.8505004241918803E-2</c:v>
                  </c:pt>
                  <c:pt idx="7">
                    <c:v>8.8505004241918803E-2</c:v>
                  </c:pt>
                  <c:pt idx="8">
                    <c:v>9.0090074019476066E-2</c:v>
                  </c:pt>
                  <c:pt idx="9">
                    <c:v>9.0758299705962095E-2</c:v>
                  </c:pt>
                  <c:pt idx="10">
                    <c:v>8.616218668182174E-2</c:v>
                  </c:pt>
                </c:numCache>
              </c:numRef>
            </c:minus>
            <c:spPr>
              <a:noFill/>
              <a:ln w="19050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Sheet3!$K$2:$K$12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Sheet3!$L$2:$L$12</c:f>
              <c:numCache>
                <c:formatCode>0.00</c:formatCode>
                <c:ptCount val="11"/>
                <c:pt idx="0">
                  <c:v>0.82456140350877205</c:v>
                </c:pt>
                <c:pt idx="1">
                  <c:v>0.79824561403508798</c:v>
                </c:pt>
                <c:pt idx="2">
                  <c:v>0.71929824561403499</c:v>
                </c:pt>
                <c:pt idx="3">
                  <c:v>0.66666666666666696</c:v>
                </c:pt>
                <c:pt idx="4">
                  <c:v>0.65178571428571397</c:v>
                </c:pt>
                <c:pt idx="5">
                  <c:v>0.64912280701754399</c:v>
                </c:pt>
                <c:pt idx="6">
                  <c:v>0.61607142857142905</c:v>
                </c:pt>
                <c:pt idx="7">
                  <c:v>0.61607142857142905</c:v>
                </c:pt>
                <c:pt idx="8">
                  <c:v>0.570175438596491</c:v>
                </c:pt>
                <c:pt idx="9">
                  <c:v>0.53571428571428603</c:v>
                </c:pt>
                <c:pt idx="10">
                  <c:v>0.33928571428571402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8953600"/>
        <c:axId val="255515968"/>
      </c:barChart>
      <c:catAx>
        <c:axId val="228953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515968"/>
        <c:crosses val="autoZero"/>
        <c:auto val="1"/>
        <c:lblAlgn val="ctr"/>
        <c:lblOffset val="100"/>
        <c:noMultiLvlLbl val="0"/>
      </c:catAx>
      <c:valAx>
        <c:axId val="25551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95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Sheet3!$M$2:$M$12</c:f>
                <c:numCache>
                  <c:formatCode>General</c:formatCode>
                  <c:ptCount val="11"/>
                  <c:pt idx="0">
                    <c:v>6.921514770837188E-2</c:v>
                  </c:pt>
                  <c:pt idx="1">
                    <c:v>7.3030931420909856E-2</c:v>
                  </c:pt>
                  <c:pt idx="2">
                    <c:v>8.1771909771689466E-2</c:v>
                  </c:pt>
                  <c:pt idx="3">
                    <c:v>8.5786869468352053E-2</c:v>
                  </c:pt>
                  <c:pt idx="4">
                    <c:v>8.66967440624761E-2</c:v>
                  </c:pt>
                  <c:pt idx="5">
                    <c:v>8.6849651666958919E-2</c:v>
                  </c:pt>
                  <c:pt idx="6">
                    <c:v>8.8505004241918803E-2</c:v>
                  </c:pt>
                  <c:pt idx="7">
                    <c:v>8.8505004241918803E-2</c:v>
                  </c:pt>
                  <c:pt idx="8">
                    <c:v>9.0090074019476066E-2</c:v>
                  </c:pt>
                  <c:pt idx="9">
                    <c:v>9.0758299705962095E-2</c:v>
                  </c:pt>
                  <c:pt idx="10">
                    <c:v>8.616218668182174E-2</c:v>
                  </c:pt>
                </c:numCache>
              </c:numRef>
            </c:plus>
            <c:minus>
              <c:numRef>
                <c:f>Sheet3!$M$2:$M$12</c:f>
                <c:numCache>
                  <c:formatCode>General</c:formatCode>
                  <c:ptCount val="11"/>
                  <c:pt idx="0">
                    <c:v>6.921514770837188E-2</c:v>
                  </c:pt>
                  <c:pt idx="1">
                    <c:v>7.3030931420909856E-2</c:v>
                  </c:pt>
                  <c:pt idx="2">
                    <c:v>8.1771909771689466E-2</c:v>
                  </c:pt>
                  <c:pt idx="3">
                    <c:v>8.5786869468352053E-2</c:v>
                  </c:pt>
                  <c:pt idx="4">
                    <c:v>8.66967440624761E-2</c:v>
                  </c:pt>
                  <c:pt idx="5">
                    <c:v>8.6849651666958919E-2</c:v>
                  </c:pt>
                  <c:pt idx="6">
                    <c:v>8.8505004241918803E-2</c:v>
                  </c:pt>
                  <c:pt idx="7">
                    <c:v>8.8505004241918803E-2</c:v>
                  </c:pt>
                  <c:pt idx="8">
                    <c:v>9.0090074019476066E-2</c:v>
                  </c:pt>
                  <c:pt idx="9">
                    <c:v>9.0758299705962095E-2</c:v>
                  </c:pt>
                  <c:pt idx="10">
                    <c:v>8.616218668182174E-2</c:v>
                  </c:pt>
                </c:numCache>
              </c:numRef>
            </c:minus>
            <c:spPr>
              <a:noFill/>
              <a:ln w="19050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Sheet3!$K$2:$K$12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Sheet3!$L$2:$L$12</c:f>
              <c:numCache>
                <c:formatCode>0.00</c:formatCode>
                <c:ptCount val="11"/>
                <c:pt idx="0">
                  <c:v>0.82456140350877205</c:v>
                </c:pt>
                <c:pt idx="1">
                  <c:v>0.79824561403508798</c:v>
                </c:pt>
                <c:pt idx="2">
                  <c:v>0.71929824561403499</c:v>
                </c:pt>
                <c:pt idx="3">
                  <c:v>0.66666666666666696</c:v>
                </c:pt>
                <c:pt idx="4">
                  <c:v>0.65178571428571397</c:v>
                </c:pt>
                <c:pt idx="5">
                  <c:v>0.64912280701754399</c:v>
                </c:pt>
                <c:pt idx="6">
                  <c:v>0.61607142857142905</c:v>
                </c:pt>
                <c:pt idx="7">
                  <c:v>0.61607142857142905</c:v>
                </c:pt>
                <c:pt idx="8">
                  <c:v>0.570175438596491</c:v>
                </c:pt>
                <c:pt idx="9">
                  <c:v>0.53571428571428603</c:v>
                </c:pt>
                <c:pt idx="10">
                  <c:v>0.33928571428571402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870144"/>
        <c:axId val="228605952"/>
      </c:barChart>
      <c:catAx>
        <c:axId val="236870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605952"/>
        <c:crosses val="autoZero"/>
        <c:auto val="1"/>
        <c:lblAlgn val="ctr"/>
        <c:lblOffset val="100"/>
        <c:noMultiLvlLbl val="0"/>
      </c:catAx>
      <c:valAx>
        <c:axId val="22860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87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SR Q1 Before</c:v>
          </c:tx>
          <c:spPr>
            <a:gradFill rotWithShape="1">
              <a:gsLst>
                <a:gs pos="0">
                  <a:schemeClr val="accent1">
                    <a:shade val="70000"/>
                    <a:satMod val="150000"/>
                  </a:schemeClr>
                </a:gs>
                <a:gs pos="34000">
                  <a:schemeClr val="accent1">
                    <a:shade val="70000"/>
                    <a:satMod val="140000"/>
                  </a:schemeClr>
                </a:gs>
                <a:gs pos="70000">
                  <a:schemeClr val="accent1">
                    <a:tint val="100000"/>
                    <a:shade val="90000"/>
                    <a:satMod val="140000"/>
                  </a:schemeClr>
                </a:gs>
                <a:gs pos="100000">
                  <a:schemeClr val="accent1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Sheet2!$C$2:$C$12</c:f>
              <c:numCache>
                <c:formatCode>General</c:formatCode>
                <c:ptCount val="11"/>
                <c:pt idx="0">
                  <c:v>0.80769230769230804</c:v>
                </c:pt>
                <c:pt idx="1">
                  <c:v>0.57692307692307698</c:v>
                </c:pt>
                <c:pt idx="2">
                  <c:v>0.84615384615384603</c:v>
                </c:pt>
                <c:pt idx="3">
                  <c:v>0.5</c:v>
                </c:pt>
                <c:pt idx="4">
                  <c:v>0.61538461538461497</c:v>
                </c:pt>
                <c:pt idx="5">
                  <c:v>0.46153846153846201</c:v>
                </c:pt>
                <c:pt idx="6">
                  <c:v>0.38461538461538503</c:v>
                </c:pt>
                <c:pt idx="7">
                  <c:v>0.69230769230769196</c:v>
                </c:pt>
                <c:pt idx="8">
                  <c:v>0.53846153846153799</c:v>
                </c:pt>
                <c:pt idx="9">
                  <c:v>0.46153846153846201</c:v>
                </c:pt>
                <c:pt idx="10">
                  <c:v>0.269230769230769</c:v>
                </c:pt>
              </c:numCache>
            </c:numRef>
          </c:val>
        </c:ser>
        <c:ser>
          <c:idx val="1"/>
          <c:order val="1"/>
          <c:tx>
            <c:v>SR Q1 After</c:v>
          </c:tx>
          <c:spPr>
            <a:gradFill rotWithShape="1">
              <a:gsLst>
                <a:gs pos="0">
                  <a:schemeClr val="accent2">
                    <a:shade val="70000"/>
                    <a:satMod val="150000"/>
                  </a:schemeClr>
                </a:gs>
                <a:gs pos="34000">
                  <a:schemeClr val="accent2">
                    <a:shade val="70000"/>
                    <a:satMod val="140000"/>
                  </a:schemeClr>
                </a:gs>
                <a:gs pos="70000">
                  <a:schemeClr val="accent2">
                    <a:tint val="100000"/>
                    <a:shade val="90000"/>
                    <a:satMod val="140000"/>
                  </a:schemeClr>
                </a:gs>
                <a:gs pos="100000">
                  <a:schemeClr val="accent2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Sheet2!$H$2:$H$12</c:f>
              <c:numCache>
                <c:formatCode>General</c:formatCode>
                <c:ptCount val="11"/>
                <c:pt idx="0">
                  <c:v>0.80769230769230804</c:v>
                </c:pt>
                <c:pt idx="1">
                  <c:v>0.80769230769230804</c:v>
                </c:pt>
                <c:pt idx="2">
                  <c:v>0.80769230769230804</c:v>
                </c:pt>
                <c:pt idx="3">
                  <c:v>0.61538461538461497</c:v>
                </c:pt>
                <c:pt idx="4">
                  <c:v>0.57692307692307698</c:v>
                </c:pt>
                <c:pt idx="5">
                  <c:v>0.53846153846153799</c:v>
                </c:pt>
                <c:pt idx="6">
                  <c:v>0.34615384615384598</c:v>
                </c:pt>
                <c:pt idx="7">
                  <c:v>0.69230769230769196</c:v>
                </c:pt>
                <c:pt idx="8">
                  <c:v>0.57692307692307698</c:v>
                </c:pt>
                <c:pt idx="9">
                  <c:v>0.46153846153846201</c:v>
                </c:pt>
                <c:pt idx="10">
                  <c:v>0.38461538461538503</c:v>
                </c:pt>
              </c:numCache>
            </c:numRef>
          </c:val>
        </c:ser>
        <c:ser>
          <c:idx val="2"/>
          <c:order val="2"/>
          <c:tx>
            <c:v>SR Q2 Before</c:v>
          </c:tx>
          <c:spPr>
            <a:gradFill rotWithShape="1">
              <a:gsLst>
                <a:gs pos="0">
                  <a:schemeClr val="accent3">
                    <a:shade val="70000"/>
                    <a:satMod val="150000"/>
                  </a:schemeClr>
                </a:gs>
                <a:gs pos="34000">
                  <a:schemeClr val="accent3">
                    <a:shade val="70000"/>
                    <a:satMod val="140000"/>
                  </a:schemeClr>
                </a:gs>
                <a:gs pos="70000">
                  <a:schemeClr val="accent3">
                    <a:tint val="100000"/>
                    <a:shade val="90000"/>
                    <a:satMod val="140000"/>
                  </a:schemeClr>
                </a:gs>
                <a:gs pos="100000">
                  <a:schemeClr val="accent3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Sheet2!$J$2:$J$12</c:f>
              <c:numCache>
                <c:formatCode>General</c:formatCode>
                <c:ptCount val="11"/>
                <c:pt idx="0">
                  <c:v>0.84615384615384603</c:v>
                </c:pt>
                <c:pt idx="1">
                  <c:v>0.92307692307692302</c:v>
                </c:pt>
                <c:pt idx="2">
                  <c:v>0.53846153846153799</c:v>
                </c:pt>
                <c:pt idx="3">
                  <c:v>0.65384615384615397</c:v>
                </c:pt>
                <c:pt idx="4">
                  <c:v>0.69230769230769196</c:v>
                </c:pt>
                <c:pt idx="5">
                  <c:v>0.84615384615384603</c:v>
                </c:pt>
                <c:pt idx="6">
                  <c:v>0.84615384615384603</c:v>
                </c:pt>
                <c:pt idx="7">
                  <c:v>0.5</c:v>
                </c:pt>
                <c:pt idx="8">
                  <c:v>0.57692307692307698</c:v>
                </c:pt>
                <c:pt idx="9">
                  <c:v>0.69230769230769196</c:v>
                </c:pt>
                <c:pt idx="10">
                  <c:v>0.30769230769230799</c:v>
                </c:pt>
              </c:numCache>
            </c:numRef>
          </c:val>
        </c:ser>
        <c:ser>
          <c:idx val="3"/>
          <c:order val="3"/>
          <c:tx>
            <c:v>SR Q2 After</c:v>
          </c:tx>
          <c:spPr>
            <a:gradFill rotWithShape="1">
              <a:gsLst>
                <a:gs pos="0">
                  <a:schemeClr val="accent4">
                    <a:shade val="70000"/>
                    <a:satMod val="150000"/>
                  </a:schemeClr>
                </a:gs>
                <a:gs pos="34000">
                  <a:schemeClr val="accent4">
                    <a:shade val="70000"/>
                    <a:satMod val="140000"/>
                  </a:schemeClr>
                </a:gs>
                <a:gs pos="70000">
                  <a:schemeClr val="accent4">
                    <a:tint val="100000"/>
                    <a:shade val="90000"/>
                    <a:satMod val="140000"/>
                  </a:schemeClr>
                </a:gs>
                <a:gs pos="100000">
                  <a:schemeClr val="accent4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Sheet2!$K$2:$K$12</c:f>
              <c:numCache>
                <c:formatCode>General</c:formatCode>
                <c:ptCount val="11"/>
                <c:pt idx="0">
                  <c:v>0.92307692307692302</c:v>
                </c:pt>
                <c:pt idx="1">
                  <c:v>0.92307692307692302</c:v>
                </c:pt>
                <c:pt idx="2">
                  <c:v>0.80769230769230804</c:v>
                </c:pt>
                <c:pt idx="3">
                  <c:v>0.88461538461538503</c:v>
                </c:pt>
                <c:pt idx="4">
                  <c:v>0.73076923076923095</c:v>
                </c:pt>
                <c:pt idx="5">
                  <c:v>0.76923076923076905</c:v>
                </c:pt>
                <c:pt idx="6">
                  <c:v>0.88461538461538503</c:v>
                </c:pt>
                <c:pt idx="7">
                  <c:v>0.61538461538461497</c:v>
                </c:pt>
                <c:pt idx="8">
                  <c:v>0.65384615384615397</c:v>
                </c:pt>
                <c:pt idx="9">
                  <c:v>0.65384615384615397</c:v>
                </c:pt>
                <c:pt idx="10">
                  <c:v>0.46153846153846201</c:v>
                </c:pt>
              </c:numCache>
            </c:numRef>
          </c:val>
        </c:ser>
        <c:ser>
          <c:idx val="4"/>
          <c:order val="4"/>
          <c:tx>
            <c:v>SR Before</c:v>
          </c:tx>
          <c:spPr>
            <a:gradFill rotWithShape="1">
              <a:gsLst>
                <a:gs pos="0">
                  <a:schemeClr val="accent5">
                    <a:shade val="70000"/>
                    <a:satMod val="150000"/>
                  </a:schemeClr>
                </a:gs>
                <a:gs pos="34000">
                  <a:schemeClr val="accent5">
                    <a:shade val="70000"/>
                    <a:satMod val="140000"/>
                  </a:schemeClr>
                </a:gs>
                <a:gs pos="70000">
                  <a:schemeClr val="accent5">
                    <a:tint val="100000"/>
                    <a:shade val="90000"/>
                    <a:satMod val="140000"/>
                  </a:schemeClr>
                </a:gs>
                <a:gs pos="100000">
                  <a:schemeClr val="accent5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Sheet2!$M$2:$M$12</c:f>
              <c:numCache>
                <c:formatCode>General</c:formatCode>
                <c:ptCount val="11"/>
                <c:pt idx="0">
                  <c:v>0.82692307692307698</c:v>
                </c:pt>
                <c:pt idx="1">
                  <c:v>0.75</c:v>
                </c:pt>
                <c:pt idx="2">
                  <c:v>0.69230769230769196</c:v>
                </c:pt>
                <c:pt idx="3">
                  <c:v>0.57692307692307698</c:v>
                </c:pt>
                <c:pt idx="4">
                  <c:v>0.65384615384615397</c:v>
                </c:pt>
                <c:pt idx="5">
                  <c:v>0.65384615384615397</c:v>
                </c:pt>
                <c:pt idx="6">
                  <c:v>0.61538461538461497</c:v>
                </c:pt>
                <c:pt idx="7">
                  <c:v>0.59615384615384603</c:v>
                </c:pt>
                <c:pt idx="8">
                  <c:v>0.55769230769230804</c:v>
                </c:pt>
                <c:pt idx="9">
                  <c:v>0.57692307692307698</c:v>
                </c:pt>
                <c:pt idx="10">
                  <c:v>0.28846153846153799</c:v>
                </c:pt>
              </c:numCache>
            </c:numRef>
          </c:val>
        </c:ser>
        <c:ser>
          <c:idx val="5"/>
          <c:order val="5"/>
          <c:tx>
            <c:v>SR After</c:v>
          </c:tx>
          <c:spPr>
            <a:gradFill rotWithShape="1">
              <a:gsLst>
                <a:gs pos="0">
                  <a:schemeClr val="accent6">
                    <a:shade val="70000"/>
                    <a:satMod val="150000"/>
                  </a:schemeClr>
                </a:gs>
                <a:gs pos="34000">
                  <a:schemeClr val="accent6">
                    <a:shade val="70000"/>
                    <a:satMod val="140000"/>
                  </a:schemeClr>
                </a:gs>
                <a:gs pos="70000">
                  <a:schemeClr val="accent6">
                    <a:tint val="100000"/>
                    <a:shade val="90000"/>
                    <a:satMod val="140000"/>
                  </a:schemeClr>
                </a:gs>
                <a:gs pos="100000">
                  <a:schemeClr val="accent6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Sheet2!$N$2:$N$12</c:f>
              <c:numCache>
                <c:formatCode>General</c:formatCode>
                <c:ptCount val="11"/>
                <c:pt idx="0">
                  <c:v>0.86538461538461497</c:v>
                </c:pt>
                <c:pt idx="1">
                  <c:v>0.86538461538461497</c:v>
                </c:pt>
                <c:pt idx="2">
                  <c:v>0.80769230769230804</c:v>
                </c:pt>
                <c:pt idx="3">
                  <c:v>0.75</c:v>
                </c:pt>
                <c:pt idx="4">
                  <c:v>0.65384615384615397</c:v>
                </c:pt>
                <c:pt idx="5">
                  <c:v>0.65384615384615397</c:v>
                </c:pt>
                <c:pt idx="6">
                  <c:v>0.61538461538461497</c:v>
                </c:pt>
                <c:pt idx="7">
                  <c:v>0.65384615384615397</c:v>
                </c:pt>
                <c:pt idx="8">
                  <c:v>0.61538461538461497</c:v>
                </c:pt>
                <c:pt idx="9">
                  <c:v>0.55769230769230804</c:v>
                </c:pt>
                <c:pt idx="10">
                  <c:v>0.42307692307692302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200896"/>
        <c:axId val="228608832"/>
      </c:barChart>
      <c:catAx>
        <c:axId val="237200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608832"/>
        <c:crosses val="autoZero"/>
        <c:auto val="1"/>
        <c:lblAlgn val="ctr"/>
        <c:lblOffset val="100"/>
        <c:noMultiLvlLbl val="0"/>
      </c:catAx>
      <c:valAx>
        <c:axId val="22860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20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SR Q1 Before</c:v>
          </c:tx>
          <c:spPr>
            <a:gradFill rotWithShape="1">
              <a:gsLst>
                <a:gs pos="0">
                  <a:schemeClr val="accent1">
                    <a:shade val="70000"/>
                    <a:satMod val="150000"/>
                  </a:schemeClr>
                </a:gs>
                <a:gs pos="34000">
                  <a:schemeClr val="accent1">
                    <a:shade val="70000"/>
                    <a:satMod val="140000"/>
                  </a:schemeClr>
                </a:gs>
                <a:gs pos="70000">
                  <a:schemeClr val="accent1">
                    <a:tint val="100000"/>
                    <a:shade val="90000"/>
                    <a:satMod val="140000"/>
                  </a:schemeClr>
                </a:gs>
                <a:gs pos="100000">
                  <a:schemeClr val="accent1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Sheet2!$C$2:$C$12</c:f>
              <c:numCache>
                <c:formatCode>General</c:formatCode>
                <c:ptCount val="11"/>
                <c:pt idx="0">
                  <c:v>0.80769230769230804</c:v>
                </c:pt>
                <c:pt idx="1">
                  <c:v>0.57692307692307698</c:v>
                </c:pt>
                <c:pt idx="2">
                  <c:v>0.84615384615384603</c:v>
                </c:pt>
                <c:pt idx="3">
                  <c:v>0.5</c:v>
                </c:pt>
                <c:pt idx="4">
                  <c:v>0.61538461538461497</c:v>
                </c:pt>
                <c:pt idx="5">
                  <c:v>0.46153846153846201</c:v>
                </c:pt>
                <c:pt idx="6">
                  <c:v>0.38461538461538503</c:v>
                </c:pt>
                <c:pt idx="7">
                  <c:v>0.69230769230769196</c:v>
                </c:pt>
                <c:pt idx="8">
                  <c:v>0.53846153846153799</c:v>
                </c:pt>
                <c:pt idx="9">
                  <c:v>0.46153846153846201</c:v>
                </c:pt>
                <c:pt idx="10">
                  <c:v>0.269230769230769</c:v>
                </c:pt>
              </c:numCache>
            </c:numRef>
          </c:val>
        </c:ser>
        <c:ser>
          <c:idx val="1"/>
          <c:order val="1"/>
          <c:tx>
            <c:v>SR Q1 After</c:v>
          </c:tx>
          <c:spPr>
            <a:gradFill rotWithShape="1">
              <a:gsLst>
                <a:gs pos="0">
                  <a:schemeClr val="accent2">
                    <a:shade val="70000"/>
                    <a:satMod val="150000"/>
                  </a:schemeClr>
                </a:gs>
                <a:gs pos="34000">
                  <a:schemeClr val="accent2">
                    <a:shade val="70000"/>
                    <a:satMod val="140000"/>
                  </a:schemeClr>
                </a:gs>
                <a:gs pos="70000">
                  <a:schemeClr val="accent2">
                    <a:tint val="100000"/>
                    <a:shade val="90000"/>
                    <a:satMod val="140000"/>
                  </a:schemeClr>
                </a:gs>
                <a:gs pos="100000">
                  <a:schemeClr val="accent2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Sheet2!$H$2:$H$12</c:f>
              <c:numCache>
                <c:formatCode>General</c:formatCode>
                <c:ptCount val="11"/>
                <c:pt idx="0">
                  <c:v>0.80769230769230804</c:v>
                </c:pt>
                <c:pt idx="1">
                  <c:v>0.80769230769230804</c:v>
                </c:pt>
                <c:pt idx="2">
                  <c:v>0.80769230769230804</c:v>
                </c:pt>
                <c:pt idx="3">
                  <c:v>0.61538461538461497</c:v>
                </c:pt>
                <c:pt idx="4">
                  <c:v>0.57692307692307698</c:v>
                </c:pt>
                <c:pt idx="5">
                  <c:v>0.53846153846153799</c:v>
                </c:pt>
                <c:pt idx="6">
                  <c:v>0.34615384615384598</c:v>
                </c:pt>
                <c:pt idx="7">
                  <c:v>0.69230769230769196</c:v>
                </c:pt>
                <c:pt idx="8">
                  <c:v>0.57692307692307698</c:v>
                </c:pt>
                <c:pt idx="9">
                  <c:v>0.46153846153846201</c:v>
                </c:pt>
                <c:pt idx="10">
                  <c:v>0.38461538461538503</c:v>
                </c:pt>
              </c:numCache>
            </c:numRef>
          </c:val>
        </c:ser>
        <c:ser>
          <c:idx val="2"/>
          <c:order val="2"/>
          <c:tx>
            <c:v>SR Q2 Before</c:v>
          </c:tx>
          <c:spPr>
            <a:gradFill rotWithShape="1">
              <a:gsLst>
                <a:gs pos="0">
                  <a:schemeClr val="accent3">
                    <a:shade val="70000"/>
                    <a:satMod val="150000"/>
                  </a:schemeClr>
                </a:gs>
                <a:gs pos="34000">
                  <a:schemeClr val="accent3">
                    <a:shade val="70000"/>
                    <a:satMod val="140000"/>
                  </a:schemeClr>
                </a:gs>
                <a:gs pos="70000">
                  <a:schemeClr val="accent3">
                    <a:tint val="100000"/>
                    <a:shade val="90000"/>
                    <a:satMod val="140000"/>
                  </a:schemeClr>
                </a:gs>
                <a:gs pos="100000">
                  <a:schemeClr val="accent3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Sheet2!$J$2:$J$12</c:f>
              <c:numCache>
                <c:formatCode>General</c:formatCode>
                <c:ptCount val="11"/>
                <c:pt idx="0">
                  <c:v>0.84615384615384603</c:v>
                </c:pt>
                <c:pt idx="1">
                  <c:v>0.92307692307692302</c:v>
                </c:pt>
                <c:pt idx="2">
                  <c:v>0.53846153846153799</c:v>
                </c:pt>
                <c:pt idx="3">
                  <c:v>0.65384615384615397</c:v>
                </c:pt>
                <c:pt idx="4">
                  <c:v>0.69230769230769196</c:v>
                </c:pt>
                <c:pt idx="5">
                  <c:v>0.84615384615384603</c:v>
                </c:pt>
                <c:pt idx="6">
                  <c:v>0.84615384615384603</c:v>
                </c:pt>
                <c:pt idx="7">
                  <c:v>0.5</c:v>
                </c:pt>
                <c:pt idx="8">
                  <c:v>0.57692307692307698</c:v>
                </c:pt>
                <c:pt idx="9">
                  <c:v>0.69230769230769196</c:v>
                </c:pt>
                <c:pt idx="10">
                  <c:v>0.30769230769230799</c:v>
                </c:pt>
              </c:numCache>
            </c:numRef>
          </c:val>
        </c:ser>
        <c:ser>
          <c:idx val="3"/>
          <c:order val="3"/>
          <c:tx>
            <c:v>SR Q2 After</c:v>
          </c:tx>
          <c:spPr>
            <a:gradFill rotWithShape="1">
              <a:gsLst>
                <a:gs pos="0">
                  <a:schemeClr val="accent4">
                    <a:shade val="70000"/>
                    <a:satMod val="150000"/>
                  </a:schemeClr>
                </a:gs>
                <a:gs pos="34000">
                  <a:schemeClr val="accent4">
                    <a:shade val="70000"/>
                    <a:satMod val="140000"/>
                  </a:schemeClr>
                </a:gs>
                <a:gs pos="70000">
                  <a:schemeClr val="accent4">
                    <a:tint val="100000"/>
                    <a:shade val="90000"/>
                    <a:satMod val="140000"/>
                  </a:schemeClr>
                </a:gs>
                <a:gs pos="100000">
                  <a:schemeClr val="accent4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Sheet2!$K$2:$K$12</c:f>
              <c:numCache>
                <c:formatCode>General</c:formatCode>
                <c:ptCount val="11"/>
                <c:pt idx="0">
                  <c:v>0.92307692307692302</c:v>
                </c:pt>
                <c:pt idx="1">
                  <c:v>0.92307692307692302</c:v>
                </c:pt>
                <c:pt idx="2">
                  <c:v>0.80769230769230804</c:v>
                </c:pt>
                <c:pt idx="3">
                  <c:v>0.88461538461538503</c:v>
                </c:pt>
                <c:pt idx="4">
                  <c:v>0.73076923076923095</c:v>
                </c:pt>
                <c:pt idx="5">
                  <c:v>0.76923076923076905</c:v>
                </c:pt>
                <c:pt idx="6">
                  <c:v>0.88461538461538503</c:v>
                </c:pt>
                <c:pt idx="7">
                  <c:v>0.61538461538461497</c:v>
                </c:pt>
                <c:pt idx="8">
                  <c:v>0.65384615384615397</c:v>
                </c:pt>
                <c:pt idx="9">
                  <c:v>0.65384615384615397</c:v>
                </c:pt>
                <c:pt idx="10">
                  <c:v>0.46153846153846201</c:v>
                </c:pt>
              </c:numCache>
            </c:numRef>
          </c:val>
        </c:ser>
        <c:ser>
          <c:idx val="4"/>
          <c:order val="4"/>
          <c:tx>
            <c:v>SR Before</c:v>
          </c:tx>
          <c:spPr>
            <a:gradFill rotWithShape="1">
              <a:gsLst>
                <a:gs pos="0">
                  <a:schemeClr val="accent5">
                    <a:shade val="70000"/>
                    <a:satMod val="150000"/>
                  </a:schemeClr>
                </a:gs>
                <a:gs pos="34000">
                  <a:schemeClr val="accent5">
                    <a:shade val="70000"/>
                    <a:satMod val="140000"/>
                  </a:schemeClr>
                </a:gs>
                <a:gs pos="70000">
                  <a:schemeClr val="accent5">
                    <a:tint val="100000"/>
                    <a:shade val="90000"/>
                    <a:satMod val="140000"/>
                  </a:schemeClr>
                </a:gs>
                <a:gs pos="100000">
                  <a:schemeClr val="accent5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Sheet2!$M$2:$M$12</c:f>
              <c:numCache>
                <c:formatCode>General</c:formatCode>
                <c:ptCount val="11"/>
                <c:pt idx="0">
                  <c:v>0.82692307692307698</c:v>
                </c:pt>
                <c:pt idx="1">
                  <c:v>0.75</c:v>
                </c:pt>
                <c:pt idx="2">
                  <c:v>0.69230769230769196</c:v>
                </c:pt>
                <c:pt idx="3">
                  <c:v>0.57692307692307698</c:v>
                </c:pt>
                <c:pt idx="4">
                  <c:v>0.65384615384615397</c:v>
                </c:pt>
                <c:pt idx="5">
                  <c:v>0.65384615384615397</c:v>
                </c:pt>
                <c:pt idx="6">
                  <c:v>0.61538461538461497</c:v>
                </c:pt>
                <c:pt idx="7">
                  <c:v>0.59615384615384603</c:v>
                </c:pt>
                <c:pt idx="8">
                  <c:v>0.55769230769230804</c:v>
                </c:pt>
                <c:pt idx="9">
                  <c:v>0.57692307692307698</c:v>
                </c:pt>
                <c:pt idx="10">
                  <c:v>0.28846153846153799</c:v>
                </c:pt>
              </c:numCache>
            </c:numRef>
          </c:val>
        </c:ser>
        <c:ser>
          <c:idx val="5"/>
          <c:order val="5"/>
          <c:tx>
            <c:v>SR After</c:v>
          </c:tx>
          <c:spPr>
            <a:gradFill rotWithShape="1">
              <a:gsLst>
                <a:gs pos="0">
                  <a:schemeClr val="accent6">
                    <a:shade val="70000"/>
                    <a:satMod val="150000"/>
                  </a:schemeClr>
                </a:gs>
                <a:gs pos="34000">
                  <a:schemeClr val="accent6">
                    <a:shade val="70000"/>
                    <a:satMod val="140000"/>
                  </a:schemeClr>
                </a:gs>
                <a:gs pos="70000">
                  <a:schemeClr val="accent6">
                    <a:tint val="100000"/>
                    <a:shade val="90000"/>
                    <a:satMod val="140000"/>
                  </a:schemeClr>
                </a:gs>
                <a:gs pos="100000">
                  <a:schemeClr val="accent6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dk1">
                  <a:shade val="30000"/>
                  <a:satMod val="130000"/>
                </a:schemeClr>
              </a:contourClr>
            </a:sp3d>
          </c:spPr>
          <c:invertIfNegative val="0"/>
          <c:cat>
            <c:strRef>
              <c:f>Sheet2!$B$2:$B$12</c:f>
              <c:strCache>
                <c:ptCount val="11"/>
                <c:pt idx="0">
                  <c:v>UpDown arrow</c:v>
                </c:pt>
                <c:pt idx="1">
                  <c:v>Fuel gauge</c:v>
                </c:pt>
                <c:pt idx="2">
                  <c:v>Stop light</c:v>
                </c:pt>
                <c:pt idx="3">
                  <c:v>Confidence table</c:v>
                </c:pt>
                <c:pt idx="4">
                  <c:v>Bar chart</c:v>
                </c:pt>
                <c:pt idx="5">
                  <c:v>Simple interval</c:v>
                </c:pt>
                <c:pt idx="6">
                  <c:v>Slot machine</c:v>
                </c:pt>
                <c:pt idx="7">
                  <c:v>Pie chart</c:v>
                </c:pt>
                <c:pt idx="8">
                  <c:v>Confidence chart</c:v>
                </c:pt>
                <c:pt idx="9">
                  <c:v>Flower</c:v>
                </c:pt>
                <c:pt idx="10">
                  <c:v>Star interval</c:v>
                </c:pt>
              </c:strCache>
            </c:strRef>
          </c:cat>
          <c:val>
            <c:numRef>
              <c:f>Sheet2!$N$2:$N$12</c:f>
              <c:numCache>
                <c:formatCode>General</c:formatCode>
                <c:ptCount val="11"/>
                <c:pt idx="0">
                  <c:v>0.86538461538461497</c:v>
                </c:pt>
                <c:pt idx="1">
                  <c:v>0.86538461538461497</c:v>
                </c:pt>
                <c:pt idx="2">
                  <c:v>0.80769230769230804</c:v>
                </c:pt>
                <c:pt idx="3">
                  <c:v>0.75</c:v>
                </c:pt>
                <c:pt idx="4">
                  <c:v>0.65384615384615397</c:v>
                </c:pt>
                <c:pt idx="5">
                  <c:v>0.65384615384615397</c:v>
                </c:pt>
                <c:pt idx="6">
                  <c:v>0.61538461538461497</c:v>
                </c:pt>
                <c:pt idx="7">
                  <c:v>0.65384615384615397</c:v>
                </c:pt>
                <c:pt idx="8">
                  <c:v>0.61538461538461497</c:v>
                </c:pt>
                <c:pt idx="9">
                  <c:v>0.55769230769230804</c:v>
                </c:pt>
                <c:pt idx="10">
                  <c:v>0.42307692307692302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6656896"/>
        <c:axId val="228610560"/>
      </c:barChart>
      <c:catAx>
        <c:axId val="256656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610560"/>
        <c:crosses val="autoZero"/>
        <c:auto val="1"/>
        <c:lblAlgn val="ctr"/>
        <c:lblOffset val="100"/>
        <c:noMultiLvlLbl val="0"/>
      </c:catAx>
      <c:valAx>
        <c:axId val="22861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65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Tags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relevant</c:v>
          </c:tx>
          <c:spPr>
            <a:solidFill>
              <a:srgbClr val="FFC000"/>
            </a:solidFill>
          </c:spPr>
          <c:invertIfNegative val="0"/>
          <c:cat>
            <c:strRef>
              <c:f>Sheet9!$C$4:$C$6</c:f>
              <c:strCache>
                <c:ptCount val="3"/>
                <c:pt idx="0">
                  <c:v>bars+fuel</c:v>
                </c:pt>
                <c:pt idx="1">
                  <c:v>stars</c:v>
                </c:pt>
                <c:pt idx="2">
                  <c:v>none</c:v>
                </c:pt>
              </c:strCache>
            </c:strRef>
          </c:cat>
          <c:val>
            <c:numRef>
              <c:f>Sheet9!$G$4:$G$6</c:f>
              <c:numCache>
                <c:formatCode>General</c:formatCode>
                <c:ptCount val="3"/>
                <c:pt idx="0">
                  <c:v>0.75939849624060152</c:v>
                </c:pt>
                <c:pt idx="1">
                  <c:v>0.69703872437357628</c:v>
                </c:pt>
                <c:pt idx="2">
                  <c:v>0.73130841121495327</c:v>
                </c:pt>
              </c:numCache>
            </c:numRef>
          </c:val>
        </c:ser>
        <c:ser>
          <c:idx val="1"/>
          <c:order val="1"/>
          <c:tx>
            <c:v>non-relevant</c:v>
          </c:tx>
          <c:spPr>
            <a:solidFill>
              <a:srgbClr val="0070C0"/>
            </a:solidFill>
          </c:spPr>
          <c:invertIfNegative val="0"/>
          <c:val>
            <c:numRef>
              <c:f>Sheet9!$G$9:$G$11</c:f>
              <c:numCache>
                <c:formatCode>General</c:formatCode>
                <c:ptCount val="3"/>
                <c:pt idx="0">
                  <c:v>0.70370370370370372</c:v>
                </c:pt>
                <c:pt idx="1">
                  <c:v>0.71070615034168561</c:v>
                </c:pt>
                <c:pt idx="2">
                  <c:v>0.70210280373831779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6821760"/>
        <c:axId val="111748224"/>
      </c:barChart>
      <c:catAx>
        <c:axId val="256821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1748224"/>
        <c:crosses val="autoZero"/>
        <c:auto val="1"/>
        <c:lblAlgn val="ctr"/>
        <c:lblOffset val="100"/>
        <c:noMultiLvlLbl val="0"/>
      </c:catAx>
      <c:valAx>
        <c:axId val="111748224"/>
        <c:scaling>
          <c:orientation val="minMax"/>
          <c:max val="0.8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568217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Movies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relevant</c:v>
          </c:tx>
          <c:spPr>
            <a:solidFill>
              <a:srgbClr val="FFC000"/>
            </a:solidFill>
          </c:spPr>
          <c:invertIfNegative val="0"/>
          <c:cat>
            <c:strRef>
              <c:f>Sheet9!$C$13:$C$16</c:f>
              <c:strCache>
                <c:ptCount val="4"/>
                <c:pt idx="0">
                  <c:v>bars</c:v>
                </c:pt>
                <c:pt idx="1">
                  <c:v>fuel</c:v>
                </c:pt>
                <c:pt idx="2">
                  <c:v>stars</c:v>
                </c:pt>
                <c:pt idx="3">
                  <c:v>none</c:v>
                </c:pt>
              </c:strCache>
            </c:strRef>
          </c:cat>
          <c:val>
            <c:numRef>
              <c:f>Sheet9!$G$13:$G$16</c:f>
              <c:numCache>
                <c:formatCode>General</c:formatCode>
                <c:ptCount val="4"/>
                <c:pt idx="0">
                  <c:v>0.38515901060070673</c:v>
                </c:pt>
                <c:pt idx="1">
                  <c:v>0.40569395017793597</c:v>
                </c:pt>
                <c:pt idx="2">
                  <c:v>0.34166666666666667</c:v>
                </c:pt>
                <c:pt idx="3">
                  <c:v>0.32432432432432434</c:v>
                </c:pt>
              </c:numCache>
            </c:numRef>
          </c:val>
        </c:ser>
        <c:ser>
          <c:idx val="1"/>
          <c:order val="1"/>
          <c:tx>
            <c:v>non-relevant</c:v>
          </c:tx>
          <c:spPr>
            <a:solidFill>
              <a:srgbClr val="0070C0"/>
            </a:solidFill>
          </c:spPr>
          <c:invertIfNegative val="0"/>
          <c:val>
            <c:numRef>
              <c:f>Sheet9!$G$18:$G$21</c:f>
              <c:numCache>
                <c:formatCode>General</c:formatCode>
                <c:ptCount val="4"/>
                <c:pt idx="0">
                  <c:v>0.49469964664310956</c:v>
                </c:pt>
                <c:pt idx="1">
                  <c:v>0.52313167259786475</c:v>
                </c:pt>
                <c:pt idx="2">
                  <c:v>0.51666666666666672</c:v>
                </c:pt>
                <c:pt idx="3">
                  <c:v>0.54391891891891897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6822784"/>
        <c:axId val="111749952"/>
      </c:barChart>
      <c:catAx>
        <c:axId val="256822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1749952"/>
        <c:crosses val="autoZero"/>
        <c:auto val="1"/>
        <c:lblAlgn val="ctr"/>
        <c:lblOffset val="100"/>
        <c:noMultiLvlLbl val="0"/>
      </c:catAx>
      <c:valAx>
        <c:axId val="111749952"/>
        <c:scaling>
          <c:orientation val="minMax"/>
          <c:max val="0.8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568227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Tags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Relevant-Correct</c:v>
          </c:tx>
          <c:spPr>
            <a:solidFill>
              <a:srgbClr val="92D050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Sheet11!$J$2:$J$5</c:f>
              <c:strCache>
                <c:ptCount val="4"/>
                <c:pt idx="0">
                  <c:v>bars</c:v>
                </c:pt>
                <c:pt idx="1">
                  <c:v>fuel</c:v>
                </c:pt>
                <c:pt idx="2">
                  <c:v>none</c:v>
                </c:pt>
                <c:pt idx="3">
                  <c:v>stars</c:v>
                </c:pt>
              </c:strCache>
            </c:strRef>
          </c:cat>
          <c:val>
            <c:numRef>
              <c:f>Sheet11!$K$2:$K$5</c:f>
              <c:numCache>
                <c:formatCode>General</c:formatCode>
                <c:ptCount val="4"/>
                <c:pt idx="0">
                  <c:v>31.276548672566399</c:v>
                </c:pt>
                <c:pt idx="1">
                  <c:v>30.482758620689701</c:v>
                </c:pt>
                <c:pt idx="2">
                  <c:v>24.146818923327899</c:v>
                </c:pt>
                <c:pt idx="3">
                  <c:v>31.23</c:v>
                </c:pt>
              </c:numCache>
            </c:numRef>
          </c:val>
        </c:ser>
        <c:ser>
          <c:idx val="1"/>
          <c:order val="1"/>
          <c:tx>
            <c:v>Relevant-Wrong</c:v>
          </c:tx>
          <c:spPr>
            <a:solidFill>
              <a:srgbClr val="FF3300"/>
            </a:solidFill>
            <a:ln>
              <a:solidFill>
                <a:schemeClr val="accent1"/>
              </a:solidFill>
            </a:ln>
          </c:spPr>
          <c:invertIfNegative val="0"/>
          <c:val>
            <c:numRef>
              <c:f>Sheet11!$L$2:$L$5</c:f>
              <c:numCache>
                <c:formatCode>General</c:formatCode>
                <c:ptCount val="4"/>
                <c:pt idx="0">
                  <c:v>25.0588235294118</c:v>
                </c:pt>
                <c:pt idx="1">
                  <c:v>27.724137931034502</c:v>
                </c:pt>
                <c:pt idx="2">
                  <c:v>24.053497942386802</c:v>
                </c:pt>
                <c:pt idx="3">
                  <c:v>31.755395683453202</c:v>
                </c:pt>
              </c:numCache>
            </c:numRef>
          </c:val>
        </c:ser>
        <c:ser>
          <c:idx val="2"/>
          <c:order val="2"/>
          <c:tx>
            <c:v>Non-relevant - Correct</c:v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</c:spPr>
          <c:invertIfNegative val="0"/>
          <c:val>
            <c:numRef>
              <c:f>Sheet11!$K$6:$K$9</c:f>
              <c:numCache>
                <c:formatCode>General</c:formatCode>
                <c:ptCount val="4"/>
                <c:pt idx="0">
                  <c:v>24.737804878048799</c:v>
                </c:pt>
                <c:pt idx="1">
                  <c:v>40.237547892720301</c:v>
                </c:pt>
                <c:pt idx="2">
                  <c:v>24.777038269550701</c:v>
                </c:pt>
                <c:pt idx="3">
                  <c:v>31.785256410256402</c:v>
                </c:pt>
              </c:numCache>
            </c:numRef>
          </c:val>
        </c:ser>
        <c:ser>
          <c:idx val="3"/>
          <c:order val="3"/>
          <c:tx>
            <c:v>Non-relevant - Wrong</c:v>
          </c:tx>
          <c:spPr>
            <a:solidFill>
              <a:srgbClr val="9933FF"/>
            </a:solidFill>
            <a:ln>
              <a:solidFill>
                <a:schemeClr val="accent1"/>
              </a:solidFill>
            </a:ln>
          </c:spPr>
          <c:invertIfNegative val="0"/>
          <c:val>
            <c:numRef>
              <c:f>Sheet11!$L$6:$L$9</c:f>
              <c:numCache>
                <c:formatCode>General</c:formatCode>
                <c:ptCount val="4"/>
                <c:pt idx="0">
                  <c:v>25.8965517241379</c:v>
                </c:pt>
                <c:pt idx="1">
                  <c:v>24.3883495145631</c:v>
                </c:pt>
                <c:pt idx="2">
                  <c:v>22.572549019607798</c:v>
                </c:pt>
                <c:pt idx="3">
                  <c:v>30.440944881889799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7014272"/>
        <c:axId val="111752256"/>
      </c:barChart>
      <c:catAx>
        <c:axId val="257014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1752256"/>
        <c:crosses val="autoZero"/>
        <c:auto val="1"/>
        <c:lblAlgn val="ctr"/>
        <c:lblOffset val="100"/>
        <c:noMultiLvlLbl val="0"/>
      </c:catAx>
      <c:valAx>
        <c:axId val="111752256"/>
        <c:scaling>
          <c:orientation val="minMax"/>
          <c:max val="40"/>
          <c:min val="1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57014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633679430879778E-2"/>
          <c:y val="0.81612275767365094"/>
          <c:w val="0.92007163508408574"/>
          <c:h val="0.1606346152262389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Movies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Relevant - Correct</c:v>
          </c:tx>
          <c:spPr>
            <a:solidFill>
              <a:srgbClr val="92D050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Sheet11!$J$10:$J$13</c:f>
              <c:strCache>
                <c:ptCount val="4"/>
                <c:pt idx="0">
                  <c:v>bars</c:v>
                </c:pt>
                <c:pt idx="1">
                  <c:v>fuel</c:v>
                </c:pt>
                <c:pt idx="2">
                  <c:v>none</c:v>
                </c:pt>
                <c:pt idx="3">
                  <c:v>stars</c:v>
                </c:pt>
              </c:strCache>
            </c:strRef>
          </c:cat>
          <c:val>
            <c:numRef>
              <c:f>Sheet11!$K$10:$K$13</c:f>
              <c:numCache>
                <c:formatCode>General</c:formatCode>
                <c:ptCount val="4"/>
                <c:pt idx="0">
                  <c:v>22.412844036697201</c:v>
                </c:pt>
                <c:pt idx="1">
                  <c:v>26.447368421052602</c:v>
                </c:pt>
                <c:pt idx="2">
                  <c:v>22.125</c:v>
                </c:pt>
                <c:pt idx="3">
                  <c:v>24.739837398374</c:v>
                </c:pt>
              </c:numCache>
            </c:numRef>
          </c:val>
        </c:ser>
        <c:ser>
          <c:idx val="1"/>
          <c:order val="1"/>
          <c:tx>
            <c:v>Relevant - Wrong</c:v>
          </c:tx>
          <c:spPr>
            <a:solidFill>
              <a:srgbClr val="FF3300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Sheet11!$J$10:$J$13</c:f>
              <c:strCache>
                <c:ptCount val="4"/>
                <c:pt idx="0">
                  <c:v>bars</c:v>
                </c:pt>
                <c:pt idx="1">
                  <c:v>fuel</c:v>
                </c:pt>
                <c:pt idx="2">
                  <c:v>none</c:v>
                </c:pt>
                <c:pt idx="3">
                  <c:v>stars</c:v>
                </c:pt>
              </c:strCache>
            </c:strRef>
          </c:cat>
          <c:val>
            <c:numRef>
              <c:f>Sheet11!$L$10:$L$13</c:f>
              <c:numCache>
                <c:formatCode>General</c:formatCode>
                <c:ptCount val="4"/>
                <c:pt idx="0">
                  <c:v>32.017241379310299</c:v>
                </c:pt>
                <c:pt idx="1">
                  <c:v>25.796407185628698</c:v>
                </c:pt>
                <c:pt idx="2">
                  <c:v>27.88</c:v>
                </c:pt>
                <c:pt idx="3">
                  <c:v>27.514767932489502</c:v>
                </c:pt>
              </c:numCache>
            </c:numRef>
          </c:val>
        </c:ser>
        <c:ser>
          <c:idx val="2"/>
          <c:order val="2"/>
          <c:tx>
            <c:v>Non-relevant - Correct</c:v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Sheet11!$J$10:$J$13</c:f>
              <c:strCache>
                <c:ptCount val="4"/>
                <c:pt idx="0">
                  <c:v>bars</c:v>
                </c:pt>
                <c:pt idx="1">
                  <c:v>fuel</c:v>
                </c:pt>
                <c:pt idx="2">
                  <c:v>none</c:v>
                </c:pt>
                <c:pt idx="3">
                  <c:v>stars</c:v>
                </c:pt>
              </c:strCache>
            </c:strRef>
          </c:cat>
          <c:val>
            <c:numRef>
              <c:f>Sheet11!$K$14:$K$17</c:f>
              <c:numCache>
                <c:formatCode>General</c:formatCode>
                <c:ptCount val="4"/>
                <c:pt idx="0">
                  <c:v>26.078571428571401</c:v>
                </c:pt>
                <c:pt idx="1">
                  <c:v>23.904761904761902</c:v>
                </c:pt>
                <c:pt idx="2">
                  <c:v>27.8385093167702</c:v>
                </c:pt>
                <c:pt idx="3">
                  <c:v>29.569892473118301</c:v>
                </c:pt>
              </c:numCache>
            </c:numRef>
          </c:val>
        </c:ser>
        <c:ser>
          <c:idx val="3"/>
          <c:order val="3"/>
          <c:tx>
            <c:v>Non-relevant - Wrong</c:v>
          </c:tx>
          <c:spPr>
            <a:solidFill>
              <a:srgbClr val="9933FF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Sheet11!$J$10:$J$13</c:f>
              <c:strCache>
                <c:ptCount val="4"/>
                <c:pt idx="0">
                  <c:v>bars</c:v>
                </c:pt>
                <c:pt idx="1">
                  <c:v>fuel</c:v>
                </c:pt>
                <c:pt idx="2">
                  <c:v>none</c:v>
                </c:pt>
                <c:pt idx="3">
                  <c:v>stars</c:v>
                </c:pt>
              </c:strCache>
            </c:strRef>
          </c:cat>
          <c:val>
            <c:numRef>
              <c:f>Sheet11!$L$14:$L$17</c:f>
              <c:numCache>
                <c:formatCode>General</c:formatCode>
                <c:ptCount val="4"/>
                <c:pt idx="0">
                  <c:v>30.510489510489499</c:v>
                </c:pt>
                <c:pt idx="1">
                  <c:v>28.4253731343284</c:v>
                </c:pt>
                <c:pt idx="2">
                  <c:v>23.837037037037</c:v>
                </c:pt>
                <c:pt idx="3">
                  <c:v>23.356321839080501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7014784"/>
        <c:axId val="111753984"/>
      </c:barChart>
      <c:catAx>
        <c:axId val="257014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1753984"/>
        <c:crosses val="autoZero"/>
        <c:auto val="1"/>
        <c:lblAlgn val="ctr"/>
        <c:lblOffset val="100"/>
        <c:noMultiLvlLbl val="0"/>
      </c:catAx>
      <c:valAx>
        <c:axId val="111753984"/>
        <c:scaling>
          <c:orientation val="minMax"/>
          <c:max val="40"/>
          <c:min val="1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57014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3582576236502512E-2"/>
          <c:y val="0.82390904544689758"/>
          <c:w val="0.89044159558922598"/>
          <c:h val="0.1538325372492568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8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2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2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8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2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3BC8A-D6B6-44F5-BEE1-62FA785A6AC3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448D3-F1AA-4150-8520-06855501F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5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48D3-F1AA-4150-8520-06855501F3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48D3-F1AA-4150-8520-06855501F3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8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48D3-F1AA-4150-8520-06855501F3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0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272B-7B38-4F9E-A803-342ACAB971E8}" type="datetime1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aseline="0"/>
            </a:lvl1pPr>
          </a:lstStyle>
          <a:p>
            <a:r>
              <a:rPr lang="en-US" dirty="0" smtClean="0"/>
              <a:t>AI@BGU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06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0E48-C442-40BC-9406-0E246A476944}" type="datetime1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0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A81F-B207-4318-BA90-DE0B440416AC}" type="datetime1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CA160-3890-44F6-9FBC-37C96C0EAA2D}" type="datetime1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AI@BGU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8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56C9-1B50-45A8-8722-CC21EB15CC5D}" type="datetime1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370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63DE-329F-4FEC-8B22-F54DF75FA932}" type="datetime1">
              <a:rPr lang="en-US" smtClean="0"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52C4-4D63-42F9-8C62-4BD468F2E02A}" type="datetime1">
              <a:rPr lang="en-US" smtClean="0"/>
              <a:t>7/9/2013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66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AAB7-9EFE-447C-80DF-E3550B7AF419}" type="datetime1">
              <a:rPr lang="en-US" smtClean="0"/>
              <a:t>7/9/2013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6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904C-DAA2-40AD-A182-9247ED0EA7A9}" type="datetime1">
              <a:rPr lang="en-US" smtClean="0"/>
              <a:t>7/9/2013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2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D99BB-C5D5-4C5D-8E12-68DAD3AC8936}" type="datetime1">
              <a:rPr lang="en-US" smtClean="0"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206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B0C5-A077-4486-9C7A-7EB5A5C6B851}" type="datetime1">
              <a:rPr lang="en-US" smtClean="0"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2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9F214C8-237C-490F-9924-10E396093954}" type="datetime1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6C90FAE-CA34-46C8-A6A0-0B23B3C1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Relevance Displays:</a:t>
            </a:r>
            <a:br>
              <a:rPr lang="en-US" dirty="0" smtClean="0"/>
            </a:br>
            <a:r>
              <a:rPr lang="en-US" sz="3600" dirty="0" smtClean="0"/>
              <a:t>A case study in </a:t>
            </a:r>
            <a:r>
              <a:rPr lang="en-US" sz="3600" dirty="0" err="1" smtClean="0"/>
              <a:t>RecSys</a:t>
            </a:r>
            <a:r>
              <a:rPr lang="en-US" sz="3600" dirty="0" smtClean="0"/>
              <a:t> UI Research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199"/>
            <a:ext cx="8534400" cy="3094383"/>
          </a:xfrm>
        </p:spPr>
        <p:txBody>
          <a:bodyPr>
            <a:normAutofit/>
          </a:bodyPr>
          <a:lstStyle/>
          <a:p>
            <a:r>
              <a:rPr lang="en-US" dirty="0" smtClean="0"/>
              <a:t>Guy Shani</a:t>
            </a:r>
          </a:p>
          <a:p>
            <a:r>
              <a:rPr lang="en-US" dirty="0" smtClean="0"/>
              <a:t>Information Systems Engineering</a:t>
            </a:r>
          </a:p>
          <a:p>
            <a:r>
              <a:rPr lang="en-US" dirty="0" smtClean="0"/>
              <a:t>Ben </a:t>
            </a:r>
            <a:r>
              <a:rPr lang="en-US" dirty="0" err="1" smtClean="0"/>
              <a:t>Gurion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Israel</a:t>
            </a:r>
          </a:p>
          <a:p>
            <a:endParaRPr lang="en-US" dirty="0"/>
          </a:p>
          <a:p>
            <a:r>
              <a:rPr lang="en-US" dirty="0" smtClean="0"/>
              <a:t>Collaborators: Lior </a:t>
            </a:r>
            <a:r>
              <a:rPr lang="en-US" dirty="0" err="1" smtClean="0"/>
              <a:t>Rokach</a:t>
            </a:r>
            <a:r>
              <a:rPr lang="en-US" dirty="0" smtClean="0"/>
              <a:t>, </a:t>
            </a:r>
            <a:r>
              <a:rPr lang="en-US" dirty="0" err="1" smtClean="0"/>
              <a:t>Bracha</a:t>
            </a:r>
            <a:r>
              <a:rPr lang="en-US" dirty="0" smtClean="0"/>
              <a:t> </a:t>
            </a:r>
            <a:r>
              <a:rPr lang="en-US" dirty="0" err="1" smtClean="0"/>
              <a:t>Shapira</a:t>
            </a:r>
            <a:r>
              <a:rPr lang="en-US" dirty="0" smtClean="0"/>
              <a:t>, Noam </a:t>
            </a:r>
            <a:r>
              <a:rPr lang="en-US" dirty="0" err="1" smtClean="0"/>
              <a:t>Tractinski</a:t>
            </a:r>
            <a:r>
              <a:rPr lang="en-US" dirty="0" smtClean="0"/>
              <a:t>, Moran </a:t>
            </a:r>
            <a:r>
              <a:rPr lang="en-US" dirty="0" err="1" smtClean="0"/>
              <a:t>Tangi</a:t>
            </a:r>
            <a:r>
              <a:rPr lang="en-US" dirty="0" smtClean="0"/>
              <a:t>, </a:t>
            </a:r>
            <a:r>
              <a:rPr lang="en-US" dirty="0" err="1" smtClean="0"/>
              <a:t>Sarit</a:t>
            </a:r>
            <a:r>
              <a:rPr lang="en-US" dirty="0" smtClean="0"/>
              <a:t> </a:t>
            </a:r>
            <a:r>
              <a:rPr lang="en-US" dirty="0" err="1" smtClean="0"/>
              <a:t>Hadash</a:t>
            </a:r>
            <a:r>
              <a:rPr lang="en-US" dirty="0" smtClean="0"/>
              <a:t>, Baruch </a:t>
            </a:r>
            <a:r>
              <a:rPr lang="en-US" dirty="0" err="1" smtClean="0"/>
              <a:t>Kozirovski</a:t>
            </a:r>
            <a:r>
              <a:rPr lang="en-US" dirty="0" smtClean="0"/>
              <a:t>, Yan </a:t>
            </a:r>
            <a:r>
              <a:rPr lang="en-US" dirty="0" err="1" smtClean="0"/>
              <a:t>Yosilevich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Vertical vs. Horizontal</a:t>
            </a:r>
          </a:p>
          <a:p>
            <a:pPr lvl="1"/>
            <a:r>
              <a:rPr lang="en-US" dirty="0" smtClean="0"/>
              <a:t>How do users respond to recommendation list orientation?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67" y="1600200"/>
            <a:ext cx="2184372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76" y="3325178"/>
            <a:ext cx="9440591" cy="32280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Scrolling</a:t>
            </a:r>
          </a:p>
          <a:p>
            <a:pPr lvl="1"/>
            <a:r>
              <a:rPr lang="en-US" dirty="0" smtClean="0"/>
              <a:t>Do users scroll?</a:t>
            </a:r>
          </a:p>
          <a:p>
            <a:pPr lvl="1"/>
            <a:r>
              <a:rPr lang="en-US" dirty="0" smtClean="0"/>
              <a:t>Should we scroll one item or all “page”?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51" y="3170919"/>
            <a:ext cx="9440591" cy="32280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35981" y="4887952"/>
            <a:ext cx="992458" cy="100361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1654" y="4887952"/>
            <a:ext cx="992458" cy="100361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items should we display?</a:t>
            </a:r>
          </a:p>
          <a:p>
            <a:pPr lvl="1"/>
            <a:r>
              <a:rPr lang="en-US" dirty="0" smtClean="0"/>
              <a:t>1, 3, 5, 10?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205" y="3659459"/>
            <a:ext cx="7391454" cy="252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7" y="2545826"/>
            <a:ext cx="3837825" cy="25688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Questions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8634" y="3323064"/>
            <a:ext cx="6746487" cy="3318300"/>
            <a:chOff x="-344834" y="1166696"/>
            <a:chExt cx="8545568" cy="4276957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4834" y="1166696"/>
              <a:ext cx="7340655" cy="4276957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909" y="4343400"/>
              <a:ext cx="2409825" cy="914400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9239" y="2482914"/>
            <a:ext cx="6186029" cy="3344847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159" y="5214355"/>
            <a:ext cx="1629002" cy="33342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is the difference between textual recommendations and images?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Should we display information about the recommended items, or just images?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2232819"/>
            <a:ext cx="8389873" cy="432038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 UI question: “how </a:t>
            </a:r>
            <a:r>
              <a:rPr lang="en-US" dirty="0" smtClean="0"/>
              <a:t>does the </a:t>
            </a:r>
            <a:r>
              <a:rPr lang="en-US" dirty="0" smtClean="0"/>
              <a:t>display of X affects user behavior?”</a:t>
            </a:r>
          </a:p>
          <a:p>
            <a:r>
              <a:rPr lang="en-US" dirty="0" smtClean="0"/>
              <a:t>Answer requires experimenting with real users</a:t>
            </a:r>
          </a:p>
          <a:p>
            <a:r>
              <a:rPr lang="en-US" dirty="0" smtClean="0"/>
              <a:t>User studies are harder than offline simulations</a:t>
            </a:r>
          </a:p>
          <a:p>
            <a:endParaRPr lang="en-US" dirty="0"/>
          </a:p>
          <a:p>
            <a:r>
              <a:rPr lang="en-US" dirty="0" smtClean="0"/>
              <a:t>Guidelines:</a:t>
            </a:r>
          </a:p>
          <a:p>
            <a:pPr lvl="1"/>
            <a:r>
              <a:rPr lang="en-US" dirty="0" smtClean="0"/>
              <a:t>Within vs. Between subjects</a:t>
            </a:r>
          </a:p>
          <a:p>
            <a:pPr lvl="1"/>
            <a:r>
              <a:rPr lang="en-US" dirty="0" smtClean="0"/>
              <a:t>Controlled environment vs. flights</a:t>
            </a:r>
          </a:p>
          <a:p>
            <a:pPr lvl="1"/>
            <a:r>
              <a:rPr lang="en-US" dirty="0" smtClean="0"/>
              <a:t>Hiding the hypothesis</a:t>
            </a:r>
          </a:p>
          <a:p>
            <a:pPr lvl="1"/>
            <a:r>
              <a:rPr lang="en-US" dirty="0" smtClean="0"/>
              <a:t>Questionnaires</a:t>
            </a:r>
          </a:p>
          <a:p>
            <a:pPr lvl="1"/>
            <a:r>
              <a:rPr lang="en-US" dirty="0" smtClean="0"/>
              <a:t>Pilot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6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 UI question: “how </a:t>
            </a:r>
            <a:r>
              <a:rPr lang="en-US" dirty="0" smtClean="0"/>
              <a:t>does the </a:t>
            </a:r>
            <a:r>
              <a:rPr lang="en-US" dirty="0" smtClean="0"/>
              <a:t>display of X affects user behavior?”</a:t>
            </a:r>
          </a:p>
          <a:p>
            <a:r>
              <a:rPr lang="en-US" dirty="0" smtClean="0"/>
              <a:t>Answer requires experimenting with real users</a:t>
            </a:r>
          </a:p>
          <a:p>
            <a:r>
              <a:rPr lang="en-US" dirty="0" smtClean="0"/>
              <a:t>User studies are harder than offline </a:t>
            </a:r>
            <a:r>
              <a:rPr lang="en-US" dirty="0" smtClean="0"/>
              <a:t>simulations</a:t>
            </a:r>
            <a:endParaRPr lang="en-US" dirty="0" smtClean="0"/>
          </a:p>
          <a:p>
            <a:pPr lvl="1"/>
            <a:r>
              <a:rPr lang="en-US" dirty="0" smtClean="0"/>
              <a:t>Need to recruit people </a:t>
            </a:r>
            <a:r>
              <a:rPr lang="en-US" dirty="0"/>
              <a:t>(</a:t>
            </a:r>
            <a:r>
              <a:rPr lang="en-US" dirty="0" smtClean="0"/>
              <a:t>volunteers, paid subjects, raffle)</a:t>
            </a:r>
            <a:endParaRPr lang="en-US" dirty="0" smtClean="0"/>
          </a:p>
          <a:p>
            <a:pPr lvl="1"/>
            <a:r>
              <a:rPr lang="en-US" dirty="0" smtClean="0"/>
              <a:t>Creat</a:t>
            </a:r>
            <a:r>
              <a:rPr lang="en-US" dirty="0" smtClean="0"/>
              <a:t>e an application (demo)</a:t>
            </a:r>
            <a:endParaRPr lang="en-US" dirty="0" smtClean="0"/>
          </a:p>
          <a:p>
            <a:pPr lvl="1"/>
            <a:r>
              <a:rPr lang="en-US" dirty="0" smtClean="0"/>
              <a:t>Create a good questionnaire (pilot studies help)</a:t>
            </a:r>
            <a:endParaRPr lang="en-US" dirty="0" smtClean="0"/>
          </a:p>
          <a:p>
            <a:pPr lvl="1"/>
            <a:r>
              <a:rPr lang="en-US" dirty="0" smtClean="0"/>
              <a:t>Get everything right, because fixing your mistakes is VERY costly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Relevance Displays for Recommendations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185" y="1709928"/>
            <a:ext cx="7192536" cy="46612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2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Recommended Item Relevance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the books that Amazon recommended for me</a:t>
            </a:r>
          </a:p>
          <a:p>
            <a:r>
              <a:rPr lang="en-US" dirty="0" smtClean="0"/>
              <a:t>Are they all equally likely to be interesting or relevant?</a:t>
            </a:r>
          </a:p>
          <a:p>
            <a:r>
              <a:rPr lang="en-US" dirty="0" smtClean="0"/>
              <a:t>Perhaps the leftmost item is the most interesting</a:t>
            </a:r>
          </a:p>
          <a:p>
            <a:r>
              <a:rPr lang="en-US" dirty="0" smtClean="0"/>
              <a:t>How interesting is the second </a:t>
            </a:r>
            <a:r>
              <a:rPr lang="en-US" dirty="0" smtClean="0"/>
              <a:t>item?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601" y="3418768"/>
            <a:ext cx="6992811" cy="34392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Suggestion: show alongside a recommendation a graphical display of the relevance of that item to the user</a:t>
            </a:r>
          </a:p>
          <a:p>
            <a:r>
              <a:rPr lang="en-US" dirty="0" smtClean="0"/>
              <a:t>Possible benefits: </a:t>
            </a:r>
          </a:p>
          <a:p>
            <a:pPr lvl="1"/>
            <a:r>
              <a:rPr lang="en-US" dirty="0" smtClean="0"/>
              <a:t>“when should I stop scrolling?”</a:t>
            </a:r>
          </a:p>
          <a:p>
            <a:pPr lvl="1"/>
            <a:r>
              <a:rPr lang="en-US" dirty="0" smtClean="0"/>
              <a:t>Explain system behavior</a:t>
            </a:r>
          </a:p>
          <a:p>
            <a:pPr lvl="1"/>
            <a:r>
              <a:rPr lang="en-US" dirty="0" smtClean="0"/>
              <a:t>Increase trust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34" y="3442447"/>
            <a:ext cx="6989154" cy="341555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Starting with Relevance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talk a bit about research in recommendation UI</a:t>
            </a:r>
          </a:p>
          <a:p>
            <a:endParaRPr lang="en-US" dirty="0"/>
          </a:p>
          <a:p>
            <a:r>
              <a:rPr lang="en-US" dirty="0" smtClean="0"/>
              <a:t>Or lack there of….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statistics</a:t>
            </a:r>
          </a:p>
          <a:p>
            <a:pPr lvl="1"/>
            <a:r>
              <a:rPr lang="en-US" dirty="0" smtClean="0"/>
              <a:t>Given an estimation or predictions</a:t>
            </a:r>
          </a:p>
          <a:p>
            <a:pPr lvl="1"/>
            <a:r>
              <a:rPr lang="en-US" dirty="0" smtClean="0"/>
              <a:t>Compute the confidence in the estimation</a:t>
            </a:r>
          </a:p>
          <a:p>
            <a:endParaRPr lang="en-US" dirty="0" smtClean="0"/>
          </a:p>
          <a:p>
            <a:r>
              <a:rPr lang="en-US" dirty="0" smtClean="0"/>
              <a:t>Example</a:t>
            </a:r>
            <a:r>
              <a:rPr lang="en-US" dirty="0" smtClean="0"/>
              <a:t>: estimating a mean</a:t>
            </a:r>
          </a:p>
          <a:p>
            <a:pPr lvl="1"/>
            <a:r>
              <a:rPr lang="en-US" dirty="0" smtClean="0"/>
              <a:t>With each sample the estimation of the mean changes</a:t>
            </a:r>
          </a:p>
          <a:p>
            <a:pPr lvl="1"/>
            <a:r>
              <a:rPr lang="en-US" dirty="0" smtClean="0"/>
              <a:t>With each sample the confidence in the current estimation grows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smtClean="0"/>
              <a:t>hypothesis testing we are required to report our confidence (</a:t>
            </a:r>
            <a:r>
              <a:rPr lang="en-US" i="1" dirty="0" smtClean="0"/>
              <a:t>p</a:t>
            </a:r>
            <a:r>
              <a:rPr lang="en-US" dirty="0" smtClean="0"/>
              <a:t>-value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in </a:t>
            </a:r>
            <a:r>
              <a:rPr lang="en-US" dirty="0" smtClean="0"/>
              <a:t>Recommendation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</a:t>
            </a:r>
            <a:r>
              <a:rPr lang="en-US" dirty="0" smtClean="0"/>
              <a:t>type of confidence:</a:t>
            </a:r>
          </a:p>
          <a:p>
            <a:pPr lvl="1"/>
            <a:r>
              <a:rPr lang="en-US" dirty="0" smtClean="0"/>
              <a:t>Probability of the item being relevant to the user (top-N recommendations)</a:t>
            </a:r>
          </a:p>
          <a:p>
            <a:pPr lvl="1"/>
            <a:r>
              <a:rPr lang="en-US" dirty="0" smtClean="0"/>
              <a:t>Probability of user giving 4 stars to the item (rating prediction)</a:t>
            </a:r>
          </a:p>
          <a:p>
            <a:pPr lvl="1"/>
            <a:r>
              <a:rPr lang="en-US" dirty="0" smtClean="0"/>
              <a:t>Confidence interval – the range that contains the true rating with probability above 0.95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in Recommender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McNee</a:t>
            </a:r>
            <a:r>
              <a:rPr lang="en-US" dirty="0" smtClean="0"/>
              <a:t> et al. (2003) suggest marking “risky” predictions</a:t>
            </a:r>
          </a:p>
          <a:p>
            <a:r>
              <a:rPr lang="en-US" dirty="0" smtClean="0"/>
              <a:t>In CF, confidence in the prediction is correlated with the number of neighbors who rated an item</a:t>
            </a:r>
          </a:p>
          <a:p>
            <a:r>
              <a:rPr lang="en-US" dirty="0" smtClean="0"/>
              <a:t>User study conclusions:</a:t>
            </a:r>
          </a:p>
          <a:p>
            <a:pPr lvl="1"/>
            <a:r>
              <a:rPr lang="en-US" dirty="0" smtClean="0"/>
              <a:t>Users notice the displays</a:t>
            </a:r>
          </a:p>
          <a:p>
            <a:pPr lvl="1"/>
            <a:r>
              <a:rPr lang="en-US" dirty="0" smtClean="0"/>
              <a:t>Experienced users click more on “risky” items – looking for serendipity?</a:t>
            </a:r>
          </a:p>
          <a:p>
            <a:pPr lvl="1"/>
            <a:r>
              <a:rPr lang="en-US" dirty="0" smtClean="0"/>
              <a:t>Risk-averse users do not click on “risky” items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98" y="4661706"/>
            <a:ext cx="5084803" cy="211316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7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 Recommender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rating prediction the system can compute two </a:t>
            </a:r>
            <a:r>
              <a:rPr lang="en-US" dirty="0" smtClean="0"/>
              <a:t>different values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Predicted rating</a:t>
            </a:r>
          </a:p>
          <a:p>
            <a:pPr lvl="1"/>
            <a:r>
              <a:rPr lang="en-US" dirty="0"/>
              <a:t>Confidence in the prediction</a:t>
            </a:r>
          </a:p>
          <a:p>
            <a:r>
              <a:rPr lang="en-US" dirty="0"/>
              <a:t>In Top-N recommendations </a:t>
            </a:r>
            <a:r>
              <a:rPr lang="en-US" dirty="0" smtClean="0"/>
              <a:t>items </a:t>
            </a:r>
            <a:r>
              <a:rPr lang="en-US" dirty="0"/>
              <a:t>are sorted by relevance / </a:t>
            </a:r>
            <a:r>
              <a:rPr lang="en-US" dirty="0" smtClean="0"/>
              <a:t>confidence</a:t>
            </a:r>
          </a:p>
          <a:p>
            <a:pPr lvl="1"/>
            <a:r>
              <a:rPr lang="en-US" dirty="0" smtClean="0"/>
              <a:t>There is only a single value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98" y="4661706"/>
            <a:ext cx="5084803" cy="21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Confidence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define a set of confidence displays, using the following guidelines</a:t>
            </a:r>
          </a:p>
          <a:p>
            <a:endParaRPr lang="en-US" dirty="0" smtClean="0"/>
          </a:p>
          <a:p>
            <a:r>
              <a:rPr lang="en-US" dirty="0" smtClean="0"/>
              <a:t>Match between the system and the real world</a:t>
            </a:r>
          </a:p>
          <a:p>
            <a:pPr lvl="1"/>
            <a:r>
              <a:rPr lang="en-US" dirty="0" smtClean="0"/>
              <a:t>Try to use well known graphical displays</a:t>
            </a:r>
          </a:p>
          <a:p>
            <a:pPr lvl="1"/>
            <a:r>
              <a:rPr lang="en-US" dirty="0" smtClean="0"/>
              <a:t>Use displays which provide metaphors for confidence / relevance</a:t>
            </a:r>
          </a:p>
          <a:p>
            <a:endParaRPr lang="en-US" dirty="0" smtClean="0"/>
          </a:p>
          <a:p>
            <a:r>
              <a:rPr lang="en-US" dirty="0" smtClean="0"/>
              <a:t>Minimalist design</a:t>
            </a:r>
          </a:p>
          <a:p>
            <a:pPr lvl="1"/>
            <a:r>
              <a:rPr lang="en-US" dirty="0" smtClean="0"/>
              <a:t>Evaluate a range of expressiveness</a:t>
            </a:r>
          </a:p>
          <a:p>
            <a:endParaRPr lang="en-US" dirty="0" smtClean="0"/>
          </a:p>
          <a:p>
            <a:r>
              <a:rPr lang="en-US" dirty="0" smtClean="0"/>
              <a:t>Consistency with standards</a:t>
            </a:r>
          </a:p>
          <a:p>
            <a:pPr lvl="1"/>
            <a:r>
              <a:rPr lang="en-US" dirty="0" smtClean="0"/>
              <a:t>Red = bad</a:t>
            </a:r>
          </a:p>
          <a:p>
            <a:pPr lvl="1"/>
            <a:r>
              <a:rPr lang="en-US" dirty="0" smtClean="0"/>
              <a:t>Green = good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set of displays with discrete values</a:t>
            </a:r>
          </a:p>
          <a:p>
            <a:r>
              <a:rPr lang="en-US" dirty="0" smtClean="0"/>
              <a:t>A range of possible values</a:t>
            </a:r>
          </a:p>
          <a:p>
            <a:r>
              <a:rPr lang="en-US" dirty="0" smtClean="0"/>
              <a:t>Various metaphors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49" y="4973735"/>
            <a:ext cx="2770909" cy="1385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4" y="3226960"/>
            <a:ext cx="2248095" cy="1120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74" y="3056159"/>
            <a:ext cx="1966721" cy="1291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25" y="3056159"/>
            <a:ext cx="2868076" cy="1261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38" y="4973735"/>
            <a:ext cx="2169673" cy="1385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0692" y="4276682"/>
            <a:ext cx="248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levels, simplest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58255" y="4318343"/>
            <a:ext cx="248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levels, “risk”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44889" y="4314782"/>
            <a:ext cx="248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levels, “luck”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02982" y="6393728"/>
            <a:ext cx="344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levels, well known display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80949" y="6435364"/>
            <a:ext cx="394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 levels, high expressive power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Graphical displays that can present continuous values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60" y="2809077"/>
            <a:ext cx="3659079" cy="2105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8436" y="5163127"/>
            <a:ext cx="417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Commonly used in business analytics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22109" y="5141978"/>
            <a:ext cx="476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 known display. Red/green relate to risk.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6" y="2809077"/>
            <a:ext cx="3622820" cy="215035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Interval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 representing confidence intervals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04" y="2790878"/>
            <a:ext cx="3160896" cy="940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28" y="2845941"/>
            <a:ext cx="3989057" cy="830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9504" y="3934690"/>
            <a:ext cx="417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Often used to represent confidence intervals in graphs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63428" y="3934690"/>
            <a:ext cx="417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Stars are typically associated with ratings and recommendations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 Displays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73" y="2567153"/>
            <a:ext cx="2633369" cy="354051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06" y="2807854"/>
            <a:ext cx="4257822" cy="30096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represent all available information</a:t>
            </a:r>
          </a:p>
          <a:p>
            <a:r>
              <a:rPr lang="en-US" dirty="0" smtClean="0"/>
              <a:t>For each rating, what is the likelihood of that rating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56145" y="6197600"/>
            <a:ext cx="399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Numeric display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90473" y="6197600"/>
            <a:ext cx="399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Graphical display, avoid confusing two numeric information types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 for Evaluating the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966691" cy="4876800"/>
          </a:xfrm>
        </p:spPr>
        <p:txBody>
          <a:bodyPr/>
          <a:lstStyle/>
          <a:p>
            <a:r>
              <a:rPr lang="en-US" dirty="0" smtClean="0"/>
              <a:t>29 students, within subjects</a:t>
            </a:r>
          </a:p>
          <a:p>
            <a:endParaRPr lang="en-US" dirty="0"/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Do users understand the displays?</a:t>
            </a:r>
          </a:p>
          <a:p>
            <a:pPr lvl="1"/>
            <a:r>
              <a:rPr lang="en-US" dirty="0" smtClean="0"/>
              <a:t>Is training required?</a:t>
            </a:r>
          </a:p>
          <a:p>
            <a:pPr lvl="1"/>
            <a:endParaRPr lang="en-US" dirty="0"/>
          </a:p>
          <a:p>
            <a:r>
              <a:rPr lang="en-US" dirty="0" smtClean="0"/>
              <a:t>Users were shown queries</a:t>
            </a:r>
          </a:p>
          <a:p>
            <a:r>
              <a:rPr lang="en-US" dirty="0" smtClean="0"/>
              <a:t>Each query contained a recommendation</a:t>
            </a:r>
          </a:p>
          <a:p>
            <a:pPr lvl="1"/>
            <a:r>
              <a:rPr lang="en-US" dirty="0" smtClean="0"/>
              <a:t>Given a song, recommend another song</a:t>
            </a:r>
          </a:p>
          <a:p>
            <a:r>
              <a:rPr lang="en-US" dirty="0" smtClean="0"/>
              <a:t>A confidence display was shown alongside the recommended song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3931" y="2021118"/>
            <a:ext cx="5361882" cy="391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Experience in Recommender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delivery of </a:t>
            </a:r>
            <a:r>
              <a:rPr lang="en-US" dirty="0"/>
              <a:t>the recommendations to the user and the interaction of the user with those </a:t>
            </a:r>
            <a:r>
              <a:rPr lang="en-US" dirty="0" smtClean="0"/>
              <a:t>recommendations” [</a:t>
            </a:r>
            <a:r>
              <a:rPr lang="en-US" dirty="0" err="1" smtClean="0"/>
              <a:t>Konstan</a:t>
            </a:r>
            <a:r>
              <a:rPr lang="en-US" dirty="0" smtClean="0"/>
              <a:t> and Riedel, 2010]</a:t>
            </a:r>
          </a:p>
          <a:p>
            <a:r>
              <a:rPr lang="en-US" dirty="0" smtClean="0"/>
              <a:t>“Users’ subjective evaluation of their interaction with </a:t>
            </a:r>
            <a:r>
              <a:rPr lang="en-US" dirty="0"/>
              <a:t>the system” [</a:t>
            </a:r>
            <a:r>
              <a:rPr lang="en-US" dirty="0" err="1" smtClean="0"/>
              <a:t>Knijnenburg</a:t>
            </a:r>
            <a:r>
              <a:rPr lang="en-US" dirty="0" smtClean="0"/>
              <a:t> et al. 2011]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20" y="3246783"/>
            <a:ext cx="2201258" cy="33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for Evaluating the Displays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system</a:t>
            </a:r>
          </a:p>
          <a:p>
            <a:pPr lvl="1"/>
            <a:r>
              <a:rPr lang="en-US" dirty="0" smtClean="0"/>
              <a:t>Randomly picks a confidence</a:t>
            </a:r>
          </a:p>
          <a:p>
            <a:pPr lvl="1"/>
            <a:r>
              <a:rPr lang="en-US" dirty="0" smtClean="0"/>
              <a:t>Constructs </a:t>
            </a:r>
            <a:r>
              <a:rPr lang="en-US" dirty="0" smtClean="0"/>
              <a:t>an </a:t>
            </a:r>
            <a:r>
              <a:rPr lang="en-US" dirty="0" smtClean="0"/>
              <a:t>appropriate display</a:t>
            </a:r>
          </a:p>
          <a:p>
            <a:pPr lvl="1"/>
            <a:r>
              <a:rPr lang="en-US" dirty="0" smtClean="0"/>
              <a:t>Create a relevant question</a:t>
            </a:r>
          </a:p>
          <a:p>
            <a:endParaRPr lang="en-US" dirty="0"/>
          </a:p>
          <a:p>
            <a:r>
              <a:rPr lang="en-US" dirty="0" smtClean="0"/>
              <a:t>Questions:</a:t>
            </a:r>
          </a:p>
          <a:p>
            <a:pPr lvl="1"/>
            <a:r>
              <a:rPr lang="en-US" dirty="0" smtClean="0"/>
              <a:t>“Is the system confident in its recommendations?”</a:t>
            </a:r>
          </a:p>
          <a:p>
            <a:pPr lvl="2"/>
            <a:r>
              <a:rPr lang="en-US" dirty="0" smtClean="0"/>
              <a:t>Yes, Somewhat, No</a:t>
            </a:r>
          </a:p>
          <a:p>
            <a:pPr lvl="1"/>
            <a:r>
              <a:rPr lang="en-US" dirty="0" smtClean="0"/>
              <a:t>“How confident is the system?”</a:t>
            </a:r>
          </a:p>
          <a:p>
            <a:pPr lvl="2"/>
            <a:r>
              <a:rPr lang="en-US" dirty="0" smtClean="0"/>
              <a:t>“Less than 60%”</a:t>
            </a:r>
          </a:p>
          <a:p>
            <a:pPr lvl="2"/>
            <a:r>
              <a:rPr lang="en-US" dirty="0" smtClean="0"/>
              <a:t>“Between 60% and 80%”</a:t>
            </a:r>
          </a:p>
          <a:p>
            <a:pPr lvl="2"/>
            <a:r>
              <a:rPr lang="en-US" dirty="0" smtClean="0"/>
              <a:t>“More than 80%”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3931" y="2021118"/>
            <a:ext cx="5361882" cy="391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for Evaluating the Displays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0"/>
            <a:ext cx="5110976" cy="4876800"/>
          </a:xfrm>
        </p:spPr>
        <p:txBody>
          <a:bodyPr/>
          <a:lstStyle/>
          <a:p>
            <a:r>
              <a:rPr lang="en-US" dirty="0" smtClean="0"/>
              <a:t>Answer accuracy (#correct answers / #queries)</a:t>
            </a:r>
          </a:p>
          <a:p>
            <a:r>
              <a:rPr lang="en-US" dirty="0" smtClean="0"/>
              <a:t>Up-Down arrow and Fuel Gauge seem best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Star interval is worst (confused with rating?)</a:t>
            </a:r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717560"/>
              </p:ext>
            </p:extLst>
          </p:nvPr>
        </p:nvGraphicFramePr>
        <p:xfrm>
          <a:off x="5788722" y="2249842"/>
          <a:ext cx="5994400" cy="411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5" y="3226960"/>
            <a:ext cx="1554890" cy="774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0" y="3145860"/>
            <a:ext cx="1487190" cy="855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92" y="5011499"/>
            <a:ext cx="2189196" cy="45577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for Evaluating the Displays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0"/>
            <a:ext cx="5110976" cy="4876800"/>
          </a:xfrm>
        </p:spPr>
        <p:txBody>
          <a:bodyPr/>
          <a:lstStyle/>
          <a:p>
            <a:r>
              <a:rPr lang="en-US" dirty="0" smtClean="0"/>
              <a:t>Answer accuracy (#correct answers / #queries)</a:t>
            </a:r>
          </a:p>
          <a:p>
            <a:r>
              <a:rPr lang="en-US" dirty="0" smtClean="0"/>
              <a:t>Surprise: Confidence Table does fairly well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8060"/>
              </p:ext>
            </p:extLst>
          </p:nvPr>
        </p:nvGraphicFramePr>
        <p:xfrm>
          <a:off x="5788722" y="2249842"/>
          <a:ext cx="5994400" cy="411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80" y="3434575"/>
            <a:ext cx="2014486" cy="142396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for Evaluating the Displays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Training:</a:t>
            </a:r>
          </a:p>
          <a:p>
            <a:pPr lvl="1"/>
            <a:r>
              <a:rPr lang="en-US" dirty="0" smtClean="0"/>
              <a:t>After evaluating all displays </a:t>
            </a:r>
          </a:p>
          <a:p>
            <a:pPr lvl="1"/>
            <a:r>
              <a:rPr lang="en-US" dirty="0" smtClean="0"/>
              <a:t>Users were shown a short explanation for each display</a:t>
            </a:r>
          </a:p>
          <a:p>
            <a:r>
              <a:rPr lang="en-US" dirty="0" smtClean="0"/>
              <a:t>After training we showed a second round of queries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072850"/>
              </p:ext>
            </p:extLst>
          </p:nvPr>
        </p:nvGraphicFramePr>
        <p:xfrm>
          <a:off x="1037807" y="3255506"/>
          <a:ext cx="9692640" cy="3531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87161" y="1828800"/>
            <a:ext cx="302197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SR = success rate</a:t>
            </a:r>
          </a:p>
          <a:p>
            <a:r>
              <a:rPr lang="en-US" dirty="0" smtClean="0"/>
              <a:t>Before/After training</a:t>
            </a:r>
          </a:p>
          <a:p>
            <a:r>
              <a:rPr lang="en-US" dirty="0" smtClean="0"/>
              <a:t>Q1 = Confident yes/no</a:t>
            </a:r>
          </a:p>
          <a:p>
            <a:r>
              <a:rPr lang="en-US" dirty="0" smtClean="0"/>
              <a:t>Q2 = How confident?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7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for Evaluating the Displays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Statistically significant improvement for 3 displays (require explanations)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020811"/>
              </p:ext>
            </p:extLst>
          </p:nvPr>
        </p:nvGraphicFramePr>
        <p:xfrm>
          <a:off x="1037807" y="3255506"/>
          <a:ext cx="9692640" cy="3531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98" y="2264912"/>
            <a:ext cx="1487190" cy="855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17" y="2172691"/>
            <a:ext cx="1471793" cy="1040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04" y="2597268"/>
            <a:ext cx="2189196" cy="4557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34</a:t>
            </a:fld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4215160" y="3213124"/>
            <a:ext cx="713678" cy="38471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10103006" y="4094356"/>
            <a:ext cx="713678" cy="38471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638149" y="3020685"/>
            <a:ext cx="713678" cy="38471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8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Display Effect on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 user study</a:t>
            </a:r>
          </a:p>
          <a:p>
            <a:r>
              <a:rPr lang="en-US" dirty="0" smtClean="0"/>
              <a:t>Questions:</a:t>
            </a:r>
          </a:p>
          <a:p>
            <a:pPr lvl="1"/>
            <a:r>
              <a:rPr lang="en-US" dirty="0" smtClean="0"/>
              <a:t>Do users behave differently when confidence displays are presented?</a:t>
            </a:r>
          </a:p>
          <a:p>
            <a:pPr lvl="1"/>
            <a:r>
              <a:rPr lang="en-US" dirty="0" smtClean="0"/>
              <a:t>Can confidence displays help users choose relevant items?</a:t>
            </a:r>
          </a:p>
          <a:p>
            <a:pPr lvl="1"/>
            <a:endParaRPr lang="en-US" dirty="0"/>
          </a:p>
          <a:p>
            <a:r>
              <a:rPr lang="en-US" dirty="0" smtClean="0"/>
              <a:t>Evaluate displays within a recommendation system</a:t>
            </a:r>
          </a:p>
          <a:p>
            <a:endParaRPr lang="en-US" dirty="0"/>
          </a:p>
          <a:p>
            <a:r>
              <a:rPr lang="en-US" dirty="0" smtClean="0"/>
              <a:t>3 displays were chosen:</a:t>
            </a:r>
          </a:p>
          <a:p>
            <a:pPr lvl="1"/>
            <a:r>
              <a:rPr lang="en-US" dirty="0" smtClean="0"/>
              <a:t>Various types (discrete, continuous, rich)</a:t>
            </a:r>
          </a:p>
          <a:p>
            <a:pPr lvl="1"/>
            <a:r>
              <a:rPr lang="en-US" dirty="0" smtClean="0"/>
              <a:t>Relatively accurate</a:t>
            </a:r>
          </a:p>
          <a:p>
            <a:pPr lvl="1"/>
            <a:r>
              <a:rPr lang="en-US" dirty="0" smtClean="0"/>
              <a:t>Sufficiently rich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63" y="5003082"/>
            <a:ext cx="1487190" cy="855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78" y="6021229"/>
            <a:ext cx="2189196" cy="455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72" y="3990573"/>
            <a:ext cx="1286372" cy="82141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Hiding research focus: </a:t>
            </a:r>
          </a:p>
          <a:p>
            <a:pPr lvl="1"/>
            <a:r>
              <a:rPr lang="en-US" dirty="0" smtClean="0"/>
              <a:t>declared goal “which recommendation system is better”</a:t>
            </a:r>
          </a:p>
          <a:p>
            <a:r>
              <a:rPr lang="en-US" dirty="0" smtClean="0"/>
              <a:t>2 Domains</a:t>
            </a:r>
          </a:p>
          <a:p>
            <a:pPr lvl="1"/>
            <a:r>
              <a:rPr lang="en-US" dirty="0" smtClean="0"/>
              <a:t>Movies: item-item</a:t>
            </a:r>
          </a:p>
          <a:p>
            <a:pPr lvl="1"/>
            <a:r>
              <a:rPr lang="en-US" dirty="0" smtClean="0"/>
              <a:t>Image tags</a:t>
            </a:r>
          </a:p>
          <a:p>
            <a:r>
              <a:rPr lang="en-US" dirty="0" smtClean="0"/>
              <a:t>No explanation unless requested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196" y="2525955"/>
            <a:ext cx="6377882" cy="40704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2" y="4561159"/>
            <a:ext cx="6523285" cy="21337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Item Relevance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Movies:</a:t>
            </a:r>
          </a:p>
          <a:p>
            <a:pPr lvl="1"/>
            <a:r>
              <a:rPr lang="en-US" dirty="0" smtClean="0"/>
              <a:t>Relevant movies – high </a:t>
            </a:r>
            <a:r>
              <a:rPr lang="en-US" dirty="0" err="1" smtClean="0"/>
              <a:t>Jaccard</a:t>
            </a:r>
            <a:r>
              <a:rPr lang="en-US" dirty="0" smtClean="0"/>
              <a:t> score, </a:t>
            </a:r>
            <a:r>
              <a:rPr lang="en-US" dirty="0" err="1" smtClean="0"/>
              <a:t>MovieLens</a:t>
            </a:r>
            <a:r>
              <a:rPr lang="en-US" dirty="0" smtClean="0"/>
              <a:t> dataset</a:t>
            </a:r>
          </a:p>
          <a:p>
            <a:pPr lvl="1"/>
            <a:r>
              <a:rPr lang="en-US" dirty="0" smtClean="0"/>
              <a:t>Less relevant movies – random popular movies that share one genre with the query movie</a:t>
            </a:r>
          </a:p>
          <a:p>
            <a:pPr lvl="1"/>
            <a:endParaRPr lang="en-US" dirty="0"/>
          </a:p>
          <a:p>
            <a:r>
              <a:rPr lang="en-US" dirty="0" smtClean="0"/>
              <a:t>Tags:</a:t>
            </a:r>
          </a:p>
          <a:p>
            <a:pPr lvl="1"/>
            <a:r>
              <a:rPr lang="en-US" dirty="0" smtClean="0"/>
              <a:t>No recommendation algorithm</a:t>
            </a:r>
          </a:p>
          <a:p>
            <a:pPr lvl="1"/>
            <a:r>
              <a:rPr lang="en-US" dirty="0" smtClean="0"/>
              <a:t>Using the NUS-WIDE dataset</a:t>
            </a:r>
          </a:p>
          <a:p>
            <a:pPr lvl="1"/>
            <a:r>
              <a:rPr lang="en-US" dirty="0" smtClean="0"/>
              <a:t>Relevant tag list – tags that were used for that image in the dataset</a:t>
            </a:r>
          </a:p>
          <a:p>
            <a:pPr lvl="1"/>
            <a:r>
              <a:rPr lang="en-US" dirty="0" smtClean="0"/>
              <a:t>Not relevant list – image tags are replaced with frequently co-occurring tags</a:t>
            </a:r>
          </a:p>
          <a:p>
            <a:pPr lvl="1"/>
            <a:r>
              <a:rPr lang="en-US" dirty="0" smtClean="0"/>
              <a:t>Partially relevant list – combination of the above (only some tags are replaced)</a:t>
            </a:r>
          </a:p>
          <a:p>
            <a:pPr lvl="1"/>
            <a:endParaRPr lang="en-US" dirty="0"/>
          </a:p>
          <a:p>
            <a:r>
              <a:rPr lang="en-US" dirty="0" smtClean="0"/>
              <a:t>Relevance scores are randomly chosen based on relevance group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Within subjects</a:t>
            </a:r>
          </a:p>
          <a:p>
            <a:pPr lvl="1"/>
            <a:r>
              <a:rPr lang="en-US" dirty="0" smtClean="0"/>
              <a:t>Each subject evaluates both domains</a:t>
            </a:r>
          </a:p>
          <a:p>
            <a:pPr lvl="1"/>
            <a:r>
              <a:rPr lang="en-US" dirty="0" smtClean="0"/>
              <a:t>With / without relevance display</a:t>
            </a:r>
          </a:p>
          <a:p>
            <a:pPr lvl="1"/>
            <a:r>
              <a:rPr lang="en-US" dirty="0" smtClean="0"/>
              <a:t>3 relevance display types</a:t>
            </a:r>
          </a:p>
          <a:p>
            <a:pPr lvl="1"/>
            <a:r>
              <a:rPr lang="en-US" dirty="0" smtClean="0"/>
              <a:t>Query order is randomized</a:t>
            </a:r>
          </a:p>
          <a:p>
            <a:endParaRPr lang="en-US" dirty="0" smtClean="0"/>
          </a:p>
          <a:p>
            <a:r>
              <a:rPr lang="en-US" dirty="0" smtClean="0"/>
              <a:t>160 participants</a:t>
            </a:r>
          </a:p>
          <a:p>
            <a:pPr lvl="1"/>
            <a:r>
              <a:rPr lang="en-US" dirty="0" smtClean="0"/>
              <a:t>15 mandatory </a:t>
            </a:r>
            <a:r>
              <a:rPr lang="en-US" dirty="0" smtClean="0"/>
              <a:t>questions </a:t>
            </a:r>
            <a:r>
              <a:rPr lang="en-US" dirty="0" smtClean="0"/>
              <a:t>for each participant (to enter a raffle)</a:t>
            </a:r>
          </a:p>
          <a:p>
            <a:pPr lvl="1"/>
            <a:r>
              <a:rPr lang="en-US" dirty="0" smtClean="0"/>
              <a:t>21 participants did not complete the 15 questions</a:t>
            </a:r>
          </a:p>
          <a:p>
            <a:pPr lvl="1"/>
            <a:endParaRPr lang="en-US" dirty="0"/>
          </a:p>
          <a:p>
            <a:r>
              <a:rPr lang="en-US" dirty="0" smtClean="0"/>
              <a:t>Total of 10,945 queries were observed</a:t>
            </a:r>
          </a:p>
          <a:p>
            <a:pPr lvl="1"/>
            <a:r>
              <a:rPr lang="en-US" dirty="0" smtClean="0"/>
              <a:t>6,397 image tags</a:t>
            </a:r>
          </a:p>
          <a:p>
            <a:pPr lvl="1"/>
            <a:r>
              <a:rPr lang="en-US" dirty="0" smtClean="0"/>
              <a:t>4,548 movie recommendations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 Relevance Identification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users identify which alternative is relevant and which is not?</a:t>
            </a:r>
          </a:p>
          <a:p>
            <a:pPr lvl="1"/>
            <a:r>
              <a:rPr lang="en-US" dirty="0" smtClean="0"/>
              <a:t>Tags relevance is easier to identify</a:t>
            </a:r>
          </a:p>
          <a:p>
            <a:pPr lvl="1"/>
            <a:r>
              <a:rPr lang="en-US" dirty="0" smtClean="0"/>
              <a:t>In movies, non-relevant are easier to identify</a:t>
            </a:r>
          </a:p>
          <a:p>
            <a:pPr lvl="1"/>
            <a:r>
              <a:rPr lang="en-US" dirty="0" smtClean="0"/>
              <a:t>In both cases, relevance displays do not help to identify relevance</a:t>
            </a:r>
          </a:p>
          <a:p>
            <a:pPr lvl="1"/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373774"/>
              </p:ext>
            </p:extLst>
          </p:nvPr>
        </p:nvGraphicFramePr>
        <p:xfrm>
          <a:off x="373798" y="3572571"/>
          <a:ext cx="5056846" cy="328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555956"/>
              </p:ext>
            </p:extLst>
          </p:nvPr>
        </p:nvGraphicFramePr>
        <p:xfrm>
          <a:off x="6592462" y="3553987"/>
          <a:ext cx="4989938" cy="330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Interfaces in Recommendation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UX (user experience) involves the entire interaction process </a:t>
            </a:r>
          </a:p>
          <a:p>
            <a:r>
              <a:rPr lang="en-US" dirty="0" smtClean="0"/>
              <a:t>UI (user interface) focuses on the interface of the system</a:t>
            </a:r>
          </a:p>
          <a:p>
            <a:pPr lvl="1"/>
            <a:r>
              <a:rPr lang="en-US" dirty="0" smtClean="0"/>
              <a:t>The display of recommendations</a:t>
            </a:r>
          </a:p>
          <a:p>
            <a:pPr lvl="1"/>
            <a:r>
              <a:rPr lang="en-US" dirty="0" smtClean="0"/>
              <a:t>The available immediate actions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Inspectability</a:t>
            </a:r>
            <a:r>
              <a:rPr lang="en-US" dirty="0" smtClean="0"/>
              <a:t> and Control elements” – John </a:t>
            </a:r>
            <a:r>
              <a:rPr lang="en-US" dirty="0" err="1" smtClean="0"/>
              <a:t>O’Donvan</a:t>
            </a:r>
            <a:r>
              <a:rPr lang="en-US" dirty="0" smtClean="0"/>
              <a:t>, </a:t>
            </a:r>
            <a:r>
              <a:rPr lang="en-US" dirty="0" err="1" smtClean="0"/>
              <a:t>RecSys</a:t>
            </a:r>
            <a:r>
              <a:rPr lang="en-US" dirty="0" smtClean="0"/>
              <a:t>, 2012</a:t>
            </a:r>
          </a:p>
          <a:p>
            <a:r>
              <a:rPr lang="en-US" dirty="0" smtClean="0"/>
              <a:t>“User interface matters” – Joe </a:t>
            </a:r>
            <a:r>
              <a:rPr lang="en-US" dirty="0" err="1" smtClean="0"/>
              <a:t>Konstan</a:t>
            </a:r>
            <a:r>
              <a:rPr lang="en-US" dirty="0" smtClean="0"/>
              <a:t>, </a:t>
            </a:r>
            <a:r>
              <a:rPr lang="en-US" dirty="0" err="1" smtClean="0"/>
              <a:t>RecSys</a:t>
            </a:r>
            <a:r>
              <a:rPr lang="en-US" dirty="0" smtClean="0"/>
              <a:t> tutorial, 2010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Cognitive Effort (Time to Respond)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Tags – less time needed without relevance display</a:t>
            </a:r>
          </a:p>
          <a:p>
            <a:pPr lvl="1"/>
            <a:r>
              <a:rPr lang="en-US" dirty="0" smtClean="0"/>
              <a:t>Especially for correctly identifying relevant tags (easiest task?)</a:t>
            </a:r>
          </a:p>
          <a:p>
            <a:r>
              <a:rPr lang="en-US" dirty="0" smtClean="0"/>
              <a:t>Lesser effect in the movies domain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76717"/>
              </p:ext>
            </p:extLst>
          </p:nvPr>
        </p:nvGraphicFramePr>
        <p:xfrm>
          <a:off x="379141" y="3579541"/>
          <a:ext cx="5191311" cy="3278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860379"/>
              </p:ext>
            </p:extLst>
          </p:nvPr>
        </p:nvGraphicFramePr>
        <p:xfrm>
          <a:off x="6557892" y="3434576"/>
          <a:ext cx="5307005" cy="342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791737" y="4739268"/>
            <a:ext cx="211873" cy="119318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73766" y="4817328"/>
            <a:ext cx="234175" cy="111512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55795" y="5274527"/>
            <a:ext cx="211873" cy="65792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15522" y="4739268"/>
            <a:ext cx="234176" cy="119318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Users “Don’t Know”?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 “don’t know” for relevant items using bars + fuel</a:t>
            </a:r>
          </a:p>
          <a:p>
            <a:r>
              <a:rPr lang="en-US" dirty="0" smtClean="0"/>
              <a:t>More “don’t know” when the stars display is used</a:t>
            </a:r>
          </a:p>
          <a:p>
            <a:pPr lvl="1"/>
            <a:r>
              <a:rPr lang="en-US" dirty="0" smtClean="0"/>
              <a:t>Confusing display?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458289"/>
              </p:ext>
            </p:extLst>
          </p:nvPr>
        </p:nvGraphicFramePr>
        <p:xfrm>
          <a:off x="1724721" y="3155795"/>
          <a:ext cx="5545873" cy="370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25" y="2137317"/>
            <a:ext cx="3648075" cy="22479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262881">
            <a:off x="7534507" y="3607694"/>
            <a:ext cx="1248936" cy="3405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428349"/>
              </p:ext>
            </p:extLst>
          </p:nvPr>
        </p:nvGraphicFramePr>
        <p:xfrm>
          <a:off x="609599" y="3211551"/>
          <a:ext cx="5233639" cy="3265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Users Believe the Relevance Display?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Displaying </a:t>
            </a:r>
            <a:r>
              <a:rPr lang="en-US" dirty="0" smtClean="0">
                <a:solidFill>
                  <a:srgbClr val="FF0000"/>
                </a:solidFill>
              </a:rPr>
              <a:t>high relevance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non-relevant</a:t>
            </a:r>
            <a:r>
              <a:rPr lang="en-US" dirty="0" smtClean="0"/>
              <a:t> items</a:t>
            </a:r>
          </a:p>
          <a:p>
            <a:pPr lvl="1"/>
            <a:r>
              <a:rPr lang="en-US" dirty="0" smtClean="0"/>
              <a:t>Test whether users </a:t>
            </a:r>
            <a:r>
              <a:rPr lang="en-US" dirty="0" smtClean="0"/>
              <a:t>trust the displayed relevance</a:t>
            </a:r>
            <a:endParaRPr lang="en-US" dirty="0" smtClean="0"/>
          </a:p>
          <a:p>
            <a:pPr lvl="1"/>
            <a:r>
              <a:rPr lang="en-US" dirty="0" smtClean="0"/>
              <a:t>10% of the queries</a:t>
            </a:r>
          </a:p>
          <a:p>
            <a:r>
              <a:rPr lang="en-US" dirty="0" smtClean="0"/>
              <a:t>Splitting to two groups:</a:t>
            </a:r>
          </a:p>
          <a:p>
            <a:pPr lvl="1"/>
            <a:r>
              <a:rPr lang="en-US" dirty="0" smtClean="0"/>
              <a:t>Group 1 - relevance displayed from the start</a:t>
            </a:r>
          </a:p>
          <a:p>
            <a:pPr lvl="1"/>
            <a:r>
              <a:rPr lang="en-US" dirty="0" smtClean="0"/>
              <a:t>Group 2 - no relevance displays initially</a:t>
            </a:r>
          </a:p>
          <a:p>
            <a:pPr lvl="1"/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229973"/>
              </p:ext>
            </p:extLst>
          </p:nvPr>
        </p:nvGraphicFramePr>
        <p:xfrm>
          <a:off x="6122020" y="3155796"/>
          <a:ext cx="5664819" cy="350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7790" y="2001077"/>
            <a:ext cx="5748539" cy="38796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Participants Understand the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440843"/>
              </p:ext>
            </p:extLst>
          </p:nvPr>
        </p:nvGraphicFramePr>
        <p:xfrm>
          <a:off x="0" y="3207026"/>
          <a:ext cx="5910470" cy="365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441951"/>
              </p:ext>
            </p:extLst>
          </p:nvPr>
        </p:nvGraphicFramePr>
        <p:xfrm>
          <a:off x="7460973" y="2994990"/>
          <a:ext cx="4731027" cy="3863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6347790" y="2382982"/>
            <a:ext cx="1253737" cy="2493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User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Understandability:</a:t>
            </a:r>
          </a:p>
          <a:p>
            <a:pPr lvl="1"/>
            <a:r>
              <a:rPr lang="en-US" dirty="0" smtClean="0"/>
              <a:t>Discrete displays are the most understandable</a:t>
            </a:r>
          </a:p>
          <a:p>
            <a:pPr lvl="1"/>
            <a:r>
              <a:rPr lang="en-US" dirty="0" smtClean="0"/>
              <a:t>Displays based on well-known graphics are easier to understand</a:t>
            </a:r>
          </a:p>
          <a:p>
            <a:pPr lvl="1"/>
            <a:r>
              <a:rPr lang="en-US" dirty="0" smtClean="0"/>
              <a:t>Relevance displays are natural to users</a:t>
            </a:r>
          </a:p>
          <a:p>
            <a:endParaRPr lang="en-US" dirty="0"/>
          </a:p>
          <a:p>
            <a:r>
              <a:rPr lang="en-US" dirty="0" smtClean="0"/>
              <a:t>Trust</a:t>
            </a:r>
          </a:p>
          <a:p>
            <a:pPr lvl="1"/>
            <a:r>
              <a:rPr lang="en-US" dirty="0" smtClean="0"/>
              <a:t>Users trust the confidence display</a:t>
            </a:r>
          </a:p>
          <a:p>
            <a:pPr lvl="1"/>
            <a:r>
              <a:rPr lang="en-US" dirty="0" smtClean="0"/>
              <a:t>Trust is built over time</a:t>
            </a:r>
          </a:p>
          <a:p>
            <a:endParaRPr lang="en-US" dirty="0" smtClean="0"/>
          </a:p>
          <a:p>
            <a:r>
              <a:rPr lang="en-US" dirty="0" smtClean="0"/>
              <a:t>Relevance scores did not help users to identify relevant items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Displays for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Display a relevance score for every search result</a:t>
            </a:r>
          </a:p>
          <a:p>
            <a:r>
              <a:rPr lang="en-US" dirty="0" smtClean="0"/>
              <a:t>Can help users decide how far down to look</a:t>
            </a:r>
          </a:p>
          <a:p>
            <a:r>
              <a:rPr lang="en-US" dirty="0" smtClean="0"/>
              <a:t>Why don’t search engines display them?</a:t>
            </a:r>
          </a:p>
          <a:p>
            <a:pPr lvl="1"/>
            <a:r>
              <a:rPr lang="en-US" dirty="0" smtClean="0"/>
              <a:t>Commercial secret?</a:t>
            </a:r>
          </a:p>
          <a:p>
            <a:pPr lvl="1"/>
            <a:r>
              <a:rPr lang="en-US" dirty="0" smtClean="0"/>
              <a:t>Simplicity of UI?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58" y="2330604"/>
            <a:ext cx="4956441" cy="45273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Study: Are Users Influenced by Relevance?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Asking users a set of questions</a:t>
            </a:r>
          </a:p>
          <a:p>
            <a:pPr lvl="1"/>
            <a:r>
              <a:rPr lang="en-US" dirty="0" smtClean="0"/>
              <a:t>Who won the 2010 Nobel prize in Economics?</a:t>
            </a:r>
          </a:p>
          <a:p>
            <a:pPr lvl="1"/>
            <a:r>
              <a:rPr lang="en-US" dirty="0" smtClean="0"/>
              <a:t>When was Penicillin invented?</a:t>
            </a:r>
          </a:p>
          <a:p>
            <a:pPr lvl="1"/>
            <a:r>
              <a:rPr lang="en-US" dirty="0" smtClean="0"/>
              <a:t>Find the phone number of a pizza place in Manhattan.</a:t>
            </a:r>
          </a:p>
          <a:p>
            <a:pPr lvl="1"/>
            <a:r>
              <a:rPr lang="en-US" dirty="0" smtClean="0"/>
              <a:t>Name two free music download websites.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Users search results through a simple interface.</a:t>
            </a:r>
          </a:p>
          <a:p>
            <a:r>
              <a:rPr lang="en-US" dirty="0" smtClean="0"/>
              <a:t>Relevance scores were added to the result list</a:t>
            </a:r>
          </a:p>
          <a:p>
            <a:pPr lvl="1"/>
            <a:r>
              <a:rPr lang="en-US" dirty="0" smtClean="0"/>
              <a:t>Artificial scores</a:t>
            </a:r>
          </a:p>
          <a:p>
            <a:r>
              <a:rPr lang="en-US" dirty="0" smtClean="0"/>
              <a:t>Users did not get an explanation about relevance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relevance display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21" y="2474985"/>
            <a:ext cx="6809524" cy="3647619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Numeric relevance display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86" y="2467330"/>
            <a:ext cx="7971428" cy="381904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360449" y="4638906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360449" y="5594476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360449" y="6094948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360449" y="5137519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Graphical relevance display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74" y="2486378"/>
            <a:ext cx="6190476" cy="378095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544986" y="5073804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583473" y="5580255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544986" y="6028627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544986" y="4625431"/>
            <a:ext cx="1338146" cy="1338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Interfaces for Recommender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Recommender system user interfaces are like the weather</a:t>
            </a:r>
          </a:p>
          <a:p>
            <a:r>
              <a:rPr lang="en-US" dirty="0" smtClean="0"/>
              <a:t>Everybody talks about it</a:t>
            </a:r>
          </a:p>
          <a:p>
            <a:pPr lvl="1"/>
            <a:r>
              <a:rPr lang="en-US" dirty="0"/>
              <a:t>“Users see the entire application, not just the recommender algorithm” [</a:t>
            </a:r>
            <a:r>
              <a:rPr lang="en-US" dirty="0" err="1"/>
              <a:t>Konstan</a:t>
            </a:r>
            <a:r>
              <a:rPr lang="en-US" dirty="0"/>
              <a:t>, 2010]</a:t>
            </a:r>
          </a:p>
          <a:p>
            <a:pPr lvl="1"/>
            <a:r>
              <a:rPr lang="en-US" dirty="0" smtClean="0"/>
              <a:t>“a usable interface will increase the user’s subjective evaluation of the system” [Ricci et al. </a:t>
            </a:r>
            <a:r>
              <a:rPr lang="en-US" dirty="0" err="1" smtClean="0"/>
              <a:t>RecSys</a:t>
            </a:r>
            <a:r>
              <a:rPr lang="en-US" dirty="0" smtClean="0"/>
              <a:t> Handbook intro, 2011]</a:t>
            </a:r>
          </a:p>
          <a:p>
            <a:pPr lvl="1"/>
            <a:r>
              <a:rPr lang="en-US" dirty="0" smtClean="0"/>
              <a:t>“the perceived value of the recommender depends on the user interface” [</a:t>
            </a:r>
            <a:r>
              <a:rPr lang="en-US" dirty="0" err="1" smtClean="0"/>
              <a:t>Jannach</a:t>
            </a:r>
            <a:r>
              <a:rPr lang="en-US" dirty="0" smtClean="0"/>
              <a:t> et al., 2010]</a:t>
            </a:r>
          </a:p>
          <a:p>
            <a:pPr lvl="1"/>
            <a:r>
              <a:rPr lang="en-US" dirty="0" smtClean="0"/>
              <a:t>“The user interface of a recommender system can have a critical and decisive effect” [UMUAI CFP for special issue on UI, 2010]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To ensure that TV recommender systems become successful, much attention should be paid to the user interface” [Van Barneveld and Van </a:t>
            </a:r>
            <a:r>
              <a:rPr lang="en-US" dirty="0" err="1"/>
              <a:t>Setten</a:t>
            </a:r>
            <a:r>
              <a:rPr lang="en-US" dirty="0"/>
              <a:t>, 2004]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1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Helpfulness in Finding Correct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relevance displays help users find correct answers?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842175"/>
              </p:ext>
            </p:extLst>
          </p:nvPr>
        </p:nvGraphicFramePr>
        <p:xfrm>
          <a:off x="2676292" y="2609384"/>
          <a:ext cx="6032809" cy="386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Helpfulness in Finding Correct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users think that the relevance displays help them?</a:t>
            </a:r>
          </a:p>
          <a:p>
            <a:pPr lvl="1"/>
            <a:r>
              <a:rPr lang="en-US" dirty="0" smtClean="0"/>
              <a:t>1 = not at all</a:t>
            </a:r>
          </a:p>
          <a:p>
            <a:pPr lvl="1"/>
            <a:r>
              <a:rPr lang="en-US" dirty="0" smtClean="0"/>
              <a:t>5 = very helpful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201805"/>
              </p:ext>
            </p:extLst>
          </p:nvPr>
        </p:nvGraphicFramePr>
        <p:xfrm>
          <a:off x="3245005" y="3198542"/>
          <a:ext cx="5806069" cy="3278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Relevance Displays Affect Users?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Portion of clicks for each position in the results </a:t>
            </a:r>
            <a:r>
              <a:rPr lang="en-US" dirty="0" smtClean="0"/>
              <a:t>list</a:t>
            </a:r>
          </a:p>
          <a:p>
            <a:r>
              <a:rPr lang="en-US" dirty="0" smtClean="0"/>
              <a:t>Conclusion – people click on more results given relevance displays!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212120"/>
              </p:ext>
            </p:extLst>
          </p:nvPr>
        </p:nvGraphicFramePr>
        <p:xfrm>
          <a:off x="1070517" y="2715321"/>
          <a:ext cx="10348332" cy="3908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 animBg="0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interesting UI related questions</a:t>
            </a:r>
          </a:p>
          <a:p>
            <a:r>
              <a:rPr lang="en-US" dirty="0" smtClean="0"/>
              <a:t>No algorithmic contribution</a:t>
            </a:r>
          </a:p>
          <a:p>
            <a:r>
              <a:rPr lang="en-US" dirty="0" smtClean="0"/>
              <a:t>Can significantly affect user behavior</a:t>
            </a:r>
          </a:p>
          <a:p>
            <a:r>
              <a:rPr lang="en-US" dirty="0" smtClean="0"/>
              <a:t>Much more research is needed!</a:t>
            </a:r>
          </a:p>
          <a:p>
            <a:endParaRPr lang="en-US" dirty="0"/>
          </a:p>
          <a:p>
            <a:r>
              <a:rPr lang="en-US" dirty="0" smtClean="0"/>
              <a:t>Difficulty: conducting user studies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listening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hope to see more people doing this type of research!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Interfaces for Recommender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Recommender system user interfaces are like the weather</a:t>
            </a:r>
          </a:p>
          <a:p>
            <a:r>
              <a:rPr lang="en-US" dirty="0" smtClean="0"/>
              <a:t>But nobody does anything about it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67024" y="5241074"/>
            <a:ext cx="240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Excluding certain research areas – will discuss in a minute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107224"/>
              </p:ext>
            </p:extLst>
          </p:nvPr>
        </p:nvGraphicFramePr>
        <p:xfrm>
          <a:off x="2147778" y="2711302"/>
          <a:ext cx="6007394" cy="3765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054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chart seriesIdx="1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9" grpId="0" uiExpand="1">
        <p:bldSub>
          <a:bldChart bld="seriesEl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Interfaces for Recommender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Recommender system user interfaces are like the weather</a:t>
            </a:r>
          </a:p>
          <a:p>
            <a:r>
              <a:rPr lang="en-US" dirty="0" smtClean="0"/>
              <a:t>But nobody does anything about it</a:t>
            </a:r>
          </a:p>
          <a:p>
            <a:endParaRPr lang="en-US" dirty="0" smtClean="0"/>
          </a:p>
          <a:p>
            <a:r>
              <a:rPr lang="en-US" dirty="0" smtClean="0"/>
              <a:t>UI Workshop in </a:t>
            </a:r>
            <a:r>
              <a:rPr lang="en-US" dirty="0" err="1" smtClean="0"/>
              <a:t>RecSys</a:t>
            </a:r>
            <a:r>
              <a:rPr lang="en-US" dirty="0" smtClean="0"/>
              <a:t> </a:t>
            </a:r>
            <a:r>
              <a:rPr lang="en-US" dirty="0" smtClean="0"/>
              <a:t>2012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Half day</a:t>
            </a:r>
          </a:p>
          <a:p>
            <a:pPr lvl="1"/>
            <a:r>
              <a:rPr lang="en-US" dirty="0" smtClean="0"/>
              <a:t>3 papers</a:t>
            </a:r>
          </a:p>
          <a:p>
            <a:pPr lvl="1"/>
            <a:endParaRPr lang="en-US" dirty="0"/>
          </a:p>
          <a:p>
            <a:r>
              <a:rPr lang="en-US" dirty="0" smtClean="0"/>
              <a:t>UMUAI special issue:</a:t>
            </a:r>
          </a:p>
          <a:p>
            <a:pPr lvl="1"/>
            <a:r>
              <a:rPr lang="en-US" dirty="0" smtClean="0"/>
              <a:t>Only 4 papers</a:t>
            </a:r>
          </a:p>
          <a:p>
            <a:pPr lvl="1"/>
            <a:endParaRPr lang="en-US" dirty="0"/>
          </a:p>
          <a:p>
            <a:r>
              <a:rPr lang="en-US" dirty="0" smtClean="0"/>
              <a:t>Recommender Systems, An Introduction [</a:t>
            </a:r>
            <a:r>
              <a:rPr lang="en-US" dirty="0" err="1" smtClean="0"/>
              <a:t>Jannach</a:t>
            </a:r>
            <a:r>
              <a:rPr lang="en-US" dirty="0" smtClean="0"/>
              <a:t> et al. 2010]</a:t>
            </a:r>
          </a:p>
          <a:p>
            <a:pPr lvl="1"/>
            <a:r>
              <a:rPr lang="en-US" dirty="0" smtClean="0"/>
              <a:t>No chapter on user interfaces</a:t>
            </a:r>
          </a:p>
          <a:p>
            <a:endParaRPr lang="en-US" dirty="0" smtClean="0"/>
          </a:p>
          <a:p>
            <a:r>
              <a:rPr lang="en-US" dirty="0" err="1" smtClean="0"/>
              <a:t>RecSys</a:t>
            </a:r>
            <a:r>
              <a:rPr lang="en-US" dirty="0" smtClean="0"/>
              <a:t> handbook [Ricci, </a:t>
            </a:r>
            <a:r>
              <a:rPr lang="en-US" dirty="0" err="1" smtClean="0"/>
              <a:t>Shapira</a:t>
            </a:r>
            <a:r>
              <a:rPr lang="en-US" dirty="0" smtClean="0"/>
              <a:t>, </a:t>
            </a:r>
            <a:r>
              <a:rPr lang="en-US" dirty="0" err="1" smtClean="0"/>
              <a:t>Rokach</a:t>
            </a:r>
            <a:r>
              <a:rPr lang="en-US" dirty="0" smtClean="0"/>
              <a:t>, 2011]</a:t>
            </a:r>
          </a:p>
          <a:p>
            <a:pPr lvl="1"/>
            <a:r>
              <a:rPr lang="en-US" dirty="0" smtClean="0"/>
              <a:t>Some chapters mention UI, but only as a side issue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for Recommender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Well, not quite true…</a:t>
            </a:r>
          </a:p>
          <a:p>
            <a:endParaRPr lang="en-US" dirty="0" smtClean="0"/>
          </a:p>
          <a:p>
            <a:r>
              <a:rPr lang="en-US" dirty="0" smtClean="0"/>
              <a:t>Several UI issues have been studied extensively</a:t>
            </a:r>
          </a:p>
          <a:p>
            <a:pPr lvl="1"/>
            <a:r>
              <a:rPr lang="en-US" dirty="0" smtClean="0"/>
              <a:t>Preference elicitation, most notably, Pearl </a:t>
            </a:r>
            <a:r>
              <a:rPr lang="en-US" dirty="0" err="1" smtClean="0"/>
              <a:t>Pu</a:t>
            </a:r>
            <a:r>
              <a:rPr lang="en-US" dirty="0" smtClean="0"/>
              <a:t> and her team</a:t>
            </a:r>
          </a:p>
          <a:p>
            <a:pPr lvl="1"/>
            <a:r>
              <a:rPr lang="en-US" dirty="0" smtClean="0"/>
              <a:t>Conversational recommenders (critiquing), </a:t>
            </a:r>
            <a:r>
              <a:rPr lang="en-US" dirty="0" err="1" smtClean="0"/>
              <a:t>Pu</a:t>
            </a:r>
            <a:r>
              <a:rPr lang="en-US" dirty="0" smtClean="0"/>
              <a:t>, Ricci, …</a:t>
            </a:r>
          </a:p>
          <a:p>
            <a:pPr lvl="1"/>
            <a:r>
              <a:rPr lang="en-US" dirty="0" smtClean="0"/>
              <a:t>Explanations – many people</a:t>
            </a:r>
          </a:p>
          <a:p>
            <a:endParaRPr lang="en-US" dirty="0"/>
          </a:p>
          <a:p>
            <a:r>
              <a:rPr lang="en-US" dirty="0" smtClean="0"/>
              <a:t>But – these 3 areas are highly algorithmic oriented</a:t>
            </a:r>
          </a:p>
          <a:p>
            <a:pPr lvl="1"/>
            <a:r>
              <a:rPr lang="en-US" dirty="0" smtClean="0"/>
              <a:t>Which items should I ask the user about?</a:t>
            </a:r>
          </a:p>
          <a:p>
            <a:pPr lvl="1"/>
            <a:r>
              <a:rPr lang="en-US" dirty="0" smtClean="0"/>
              <a:t>Example based preference elicitation</a:t>
            </a:r>
          </a:p>
          <a:p>
            <a:pPr lvl="1"/>
            <a:r>
              <a:rPr lang="en-US" dirty="0" smtClean="0"/>
              <a:t>Which attributes should be shown to the user to critique?</a:t>
            </a:r>
          </a:p>
          <a:p>
            <a:pPr lvl="1"/>
            <a:r>
              <a:rPr lang="en-US" dirty="0" smtClean="0"/>
              <a:t>How should we transform the algorithm output into a human readable explanation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Focus is on </a:t>
            </a:r>
            <a:r>
              <a:rPr lang="en-US" b="1" dirty="0" smtClean="0"/>
              <a:t>what</a:t>
            </a:r>
            <a:r>
              <a:rPr lang="en-US" dirty="0" smtClean="0"/>
              <a:t> to show, not on </a:t>
            </a:r>
            <a:r>
              <a:rPr lang="en-US" b="1" dirty="0" smtClean="0"/>
              <a:t>how</a:t>
            </a:r>
            <a:r>
              <a:rPr lang="en-US" dirty="0" smtClean="0"/>
              <a:t> to show it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User Interfaces for Recommender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/>
              <a:t>are only some questions investigated?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Some people focus on the user experience (UX)</a:t>
            </a:r>
            <a:endParaRPr lang="en-US" sz="2000" dirty="0" smtClean="0"/>
          </a:p>
          <a:p>
            <a:pPr lvl="1"/>
            <a:r>
              <a:rPr lang="en-US" dirty="0" smtClean="0"/>
              <a:t>User centric evaluation of recommender systems [</a:t>
            </a:r>
            <a:r>
              <a:rPr lang="en-US" dirty="0" err="1" smtClean="0"/>
              <a:t>Knijnenburg</a:t>
            </a:r>
            <a:r>
              <a:rPr lang="en-US" dirty="0"/>
              <a:t> </a:t>
            </a:r>
            <a:r>
              <a:rPr lang="en-US" dirty="0" smtClean="0"/>
              <a:t>et al. 2012]</a:t>
            </a:r>
            <a:endParaRPr lang="en-US" dirty="0"/>
          </a:p>
          <a:p>
            <a:pPr lvl="1"/>
            <a:r>
              <a:rPr lang="en-US" dirty="0" smtClean="0"/>
              <a:t>“Algorithms embedded in the context of the application” [</a:t>
            </a:r>
            <a:r>
              <a:rPr lang="en-US" dirty="0" err="1" smtClean="0"/>
              <a:t>Konstan</a:t>
            </a:r>
            <a:r>
              <a:rPr lang="en-US" dirty="0" smtClean="0"/>
              <a:t> and Riedel, 2012]</a:t>
            </a:r>
          </a:p>
          <a:p>
            <a:endParaRPr lang="en-US" dirty="0" smtClean="0"/>
          </a:p>
          <a:p>
            <a:r>
              <a:rPr lang="en-US" dirty="0"/>
              <a:t>Maybe we like algorithms, so we put our focus where the algorithm is.</a:t>
            </a:r>
          </a:p>
          <a:p>
            <a:endParaRPr lang="en-US" dirty="0"/>
          </a:p>
          <a:p>
            <a:r>
              <a:rPr lang="en-US" dirty="0" smtClean="0"/>
              <a:t>But many UI questions are not naturally algorithmic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AI@BGU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0FAE-CA34-46C8-A6A0-0B23B3C142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3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3" id="{1062591A-245C-4256-8FF3-03B69F9A0449}" vid="{8C47B043-1A63-46CB-A53C-EB4551AACD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10878</TotalTime>
  <Words>2273</Words>
  <Application>Microsoft Office PowerPoint</Application>
  <PresentationFormat>Custom</PresentationFormat>
  <Paragraphs>476</Paragraphs>
  <Slides>54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Theme3</vt:lpstr>
      <vt:lpstr>Relevance Displays: A case study in RecSys UI Research</vt:lpstr>
      <vt:lpstr>Before Starting with Relevance Displays</vt:lpstr>
      <vt:lpstr>User Experience in Recommender Systems</vt:lpstr>
      <vt:lpstr>User Interfaces in Recommendation Systems</vt:lpstr>
      <vt:lpstr>User Interfaces for Recommender Systems</vt:lpstr>
      <vt:lpstr>User Interfaces for Recommender Systems</vt:lpstr>
      <vt:lpstr>User Interfaces for Recommender Systems</vt:lpstr>
      <vt:lpstr>User Interfaces for Recommender Systems</vt:lpstr>
      <vt:lpstr>User Interfaces for Recommender Systems</vt:lpstr>
      <vt:lpstr>User Interfaces Questions</vt:lpstr>
      <vt:lpstr>User Interfaces Questions</vt:lpstr>
      <vt:lpstr>User Interfaces Questions</vt:lpstr>
      <vt:lpstr>User Interfaces Questions</vt:lpstr>
      <vt:lpstr>User Interfaces Questions</vt:lpstr>
      <vt:lpstr>User Studies</vt:lpstr>
      <vt:lpstr>User Studies</vt:lpstr>
      <vt:lpstr>Case Study: Relevance Displays for Recommendations</vt:lpstr>
      <vt:lpstr>Recommended Item Relevance</vt:lpstr>
      <vt:lpstr>Relevance Display</vt:lpstr>
      <vt:lpstr>Confidence</vt:lpstr>
      <vt:lpstr>Confidence in Recommendation Systems</vt:lpstr>
      <vt:lpstr>Confidence in Recommender Systems</vt:lpstr>
      <vt:lpstr>Confidence in Recommender Systems</vt:lpstr>
      <vt:lpstr>Various Confidence Displays</vt:lpstr>
      <vt:lpstr>Discrete Displays</vt:lpstr>
      <vt:lpstr>Continuous Displays</vt:lpstr>
      <vt:lpstr>Interval Displays</vt:lpstr>
      <vt:lpstr>Rich Displays</vt:lpstr>
      <vt:lpstr>User Study for Evaluating the Displays</vt:lpstr>
      <vt:lpstr>User Study for Evaluating the Displays</vt:lpstr>
      <vt:lpstr>User Study for Evaluating the Displays</vt:lpstr>
      <vt:lpstr>User Study for Evaluating the Displays</vt:lpstr>
      <vt:lpstr>User Study for Evaluating the Displays</vt:lpstr>
      <vt:lpstr>User Study for Evaluating the Displays</vt:lpstr>
      <vt:lpstr>Confidence Display Effect on Users</vt:lpstr>
      <vt:lpstr>User Study Interface</vt:lpstr>
      <vt:lpstr>Recommended Item Relevance</vt:lpstr>
      <vt:lpstr>User Study Population</vt:lpstr>
      <vt:lpstr>Recommendation Relevance Identification Accuracy</vt:lpstr>
      <vt:lpstr>Evaluating Cognitive Effort (Time to Respond)</vt:lpstr>
      <vt:lpstr>What Happens When Users “Don’t Know”?</vt:lpstr>
      <vt:lpstr>Do Users Believe the Relevance Display?</vt:lpstr>
      <vt:lpstr>Did Participants Understand the Displays</vt:lpstr>
      <vt:lpstr>Conclusions from User Studies</vt:lpstr>
      <vt:lpstr>Relevance Displays for Search</vt:lpstr>
      <vt:lpstr>User Study: Are Users Influenced by Relevance?</vt:lpstr>
      <vt:lpstr>Relevance Displays</vt:lpstr>
      <vt:lpstr>Relevance Displays</vt:lpstr>
      <vt:lpstr>Relevance Displays</vt:lpstr>
      <vt:lpstr>Helpfulness in Finding Correct Answers</vt:lpstr>
      <vt:lpstr>Helpfulness in Finding Correct Answers</vt:lpstr>
      <vt:lpstr>Do Relevance Displays Affect Users?</vt:lpstr>
      <vt:lpstr>Conclusion</vt:lpstr>
      <vt:lpstr>Thank you for listening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Relevance Displays: A case study in RecSys UI Research</dc:title>
  <dc:creator>Shani Guy</dc:creator>
  <cp:lastModifiedBy>Samsung</cp:lastModifiedBy>
  <cp:revision>175</cp:revision>
  <dcterms:created xsi:type="dcterms:W3CDTF">2013-06-30T06:02:19Z</dcterms:created>
  <dcterms:modified xsi:type="dcterms:W3CDTF">2013-07-14T04:01:06Z</dcterms:modified>
</cp:coreProperties>
</file>